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29"/>
  </p:notesMasterIdLst>
  <p:sldIdLst>
    <p:sldId id="258" r:id="rId2"/>
    <p:sldId id="257" r:id="rId3"/>
    <p:sldId id="259" r:id="rId4"/>
    <p:sldId id="276" r:id="rId5"/>
    <p:sldId id="277" r:id="rId6"/>
    <p:sldId id="260" r:id="rId7"/>
    <p:sldId id="274" r:id="rId8"/>
    <p:sldId id="261" r:id="rId9"/>
    <p:sldId id="263" r:id="rId10"/>
    <p:sldId id="280" r:id="rId11"/>
    <p:sldId id="278" r:id="rId12"/>
    <p:sldId id="279" r:id="rId13"/>
    <p:sldId id="281" r:id="rId14"/>
    <p:sldId id="282" r:id="rId15"/>
    <p:sldId id="262" r:id="rId16"/>
    <p:sldId id="264" r:id="rId17"/>
    <p:sldId id="284" r:id="rId18"/>
    <p:sldId id="283" r:id="rId19"/>
    <p:sldId id="265" r:id="rId20"/>
    <p:sldId id="266" r:id="rId21"/>
    <p:sldId id="267" r:id="rId22"/>
    <p:sldId id="273" r:id="rId23"/>
    <p:sldId id="268" r:id="rId24"/>
    <p:sldId id="269" r:id="rId25"/>
    <p:sldId id="272" r:id="rId26"/>
    <p:sldId id="271" r:id="rId27"/>
    <p:sldId id="27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929"/>
    <a:srgbClr val="FF5757"/>
    <a:srgbClr val="4BEB7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49" autoAdjust="0"/>
    <p:restoredTop sz="94660"/>
  </p:normalViewPr>
  <p:slideViewPr>
    <p:cSldViewPr snapToGrid="0">
      <p:cViewPr varScale="1">
        <p:scale>
          <a:sx n="67" d="100"/>
          <a:sy n="67" d="100"/>
        </p:scale>
        <p:origin x="46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DAE75-4FBE-40B5-AE29-3461B04FC704}" type="datetimeFigureOut">
              <a:rPr lang="it-IT" smtClean="0"/>
              <a:t>03/02/2022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85880E-4631-4161-9BDE-0574E3BDA9C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3904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6D2457D-D5B3-49B0-92C0-CA4BD7B756D7}" type="datetime1">
              <a:rPr lang="it-IT" smtClean="0"/>
              <a:t>03/02/2022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B6355CB-E56E-4714-B435-1B8CDA2D5858}" type="slidenum">
              <a:rPr lang="it-IT" smtClean="0"/>
              <a:t>‹N›</a:t>
            </a:fld>
            <a:endParaRPr lang="it-IT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877805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CDF0-4580-4626-BBEB-6E446341E5B4}" type="datetime1">
              <a:rPr lang="it-IT" smtClean="0"/>
              <a:t>03/02/2022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8313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98DA6-543C-4EFB-ABBA-AD397AD460FA}" type="datetime1">
              <a:rPr lang="it-IT" smtClean="0"/>
              <a:t>03/02/2022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0956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03/02/2022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1693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220E669-08F3-4117-8447-9817564F0E14}" type="datetime1">
              <a:rPr lang="it-IT" smtClean="0"/>
              <a:t>03/02/2022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6355CB-E56E-4714-B435-1B8CDA2D5858}" type="slidenum">
              <a:rPr lang="it-IT" smtClean="0"/>
              <a:t>‹N›</a:t>
            </a:fld>
            <a:endParaRPr lang="it-IT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197875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E72CD-A76C-4176-BBCA-B8580257C5C7}" type="datetime1">
              <a:rPr lang="it-IT" smtClean="0"/>
              <a:t>03/02/2022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1668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3592-4F7C-4B4E-B77C-2C2ED16B2840}" type="datetime1">
              <a:rPr lang="it-IT" smtClean="0"/>
              <a:t>03/02/2022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7356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039FA-8CA8-4B25-9523-2C7E697FABF7}" type="datetime1">
              <a:rPr lang="it-IT" smtClean="0"/>
              <a:t>03/02/2022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5878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9F9BD-ACEF-4EF8-AF4B-A53A866F1766}" type="datetime1">
              <a:rPr lang="it-IT" smtClean="0"/>
              <a:t>03/02/2022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854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F7ECEB-17EF-402C-9B1C-D3759E6EB318}" type="datetime1">
              <a:rPr lang="it-IT" smtClean="0"/>
              <a:t>03/02/2022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6355CB-E56E-4714-B435-1B8CDA2D5858}" type="slidenum">
              <a:rPr lang="it-IT" smtClean="0"/>
              <a:t>‹N›</a:t>
            </a:fld>
            <a:endParaRPr lang="it-IT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48703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F1532D-3E16-4233-A314-FCA1F149B49B}" type="datetime1">
              <a:rPr lang="it-IT" smtClean="0"/>
              <a:t>03/02/2022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6355CB-E56E-4714-B435-1B8CDA2D5858}" type="slidenum">
              <a:rPr lang="it-IT" smtClean="0"/>
              <a:t>‹N›</a:t>
            </a:fld>
            <a:endParaRPr lang="it-IT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60249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F40126DD-490E-48CF-AD02-B52DCADF5533}" type="datetime1">
              <a:rPr lang="it-IT" smtClean="0"/>
              <a:t>03/02/2022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B6355CB-E56E-4714-B435-1B8CDA2D5858}" type="slidenum">
              <a:rPr lang="it-IT" smtClean="0"/>
              <a:t>‹N›</a:t>
            </a:fld>
            <a:endParaRPr lang="it-IT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04919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7C35F4-F571-4F0D-A5F4-1865992B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522" y="2628738"/>
            <a:ext cx="9360947" cy="1143324"/>
          </a:xfrm>
        </p:spPr>
        <p:txBody>
          <a:bodyPr>
            <a:normAutofit/>
          </a:bodyPr>
          <a:lstStyle/>
          <a:p>
            <a:pPr algn="ctr"/>
            <a:r>
              <a:rPr lang="it-IT" sz="7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UAV</a:t>
            </a:r>
            <a:r>
              <a:rPr lang="it-IT" sz="4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it-IT" sz="7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on </a:t>
            </a:r>
            <a:r>
              <a:rPr lang="it-IT" sz="7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ugv</a:t>
            </a:r>
            <a:r>
              <a:rPr lang="it-IT" sz="7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7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pursuit</a:t>
            </a:r>
            <a:endParaRPr lang="it-IT" sz="7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676103A-66EF-46CD-9F0C-A1CF3DE49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9911" y="4334703"/>
            <a:ext cx="9492171" cy="570672"/>
          </a:xfrm>
        </p:spPr>
        <p:txBody>
          <a:bodyPr/>
          <a:lstStyle/>
          <a:p>
            <a:pPr algn="ctr"/>
            <a:r>
              <a:rPr lang="it-IT" dirty="0"/>
              <a:t>Group 11 - Ambrosin Gioele, Andreoli Jacopo, Pastorello Edoardo</a:t>
            </a:r>
          </a:p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B271A72-F828-4154-B5A7-0CEC85BE50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06" t="26111" r="12500" b="13472"/>
          <a:stretch/>
        </p:blipFill>
        <p:spPr>
          <a:xfrm>
            <a:off x="4647567" y="5276563"/>
            <a:ext cx="2896865" cy="1337725"/>
          </a:xfrm>
          <a:prstGeom prst="rect">
            <a:avLst/>
          </a:prstGeom>
        </p:spPr>
      </p:pic>
      <p:sp>
        <p:nvSpPr>
          <p:cNvPr id="15" name="Sottotitolo 2">
            <a:extLst>
              <a:ext uri="{FF2B5EF4-FFF2-40B4-BE49-F238E27FC236}">
                <a16:creationId xmlns:a16="http://schemas.microsoft.com/office/drawing/2014/main" id="{45BC2201-242A-4D2F-93AC-E063C8B141AF}"/>
              </a:ext>
            </a:extLst>
          </p:cNvPr>
          <p:cNvSpPr txBox="1">
            <a:spLocks/>
          </p:cNvSpPr>
          <p:nvPr/>
        </p:nvSpPr>
        <p:spPr>
          <a:xfrm>
            <a:off x="3464026" y="912574"/>
            <a:ext cx="5263944" cy="857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A.Y. 2021/22 - </a:t>
            </a:r>
            <a:r>
              <a:rPr lang="it-IT" dirty="0" err="1"/>
              <a:t>Robotics</a:t>
            </a:r>
            <a:r>
              <a:rPr lang="it-IT" dirty="0"/>
              <a:t> and Control 2</a:t>
            </a:r>
            <a:br>
              <a:rPr lang="it-IT" dirty="0"/>
            </a:br>
            <a:r>
              <a:rPr lang="it-IT" dirty="0" err="1"/>
              <a:t>Final</a:t>
            </a:r>
            <a:r>
              <a:rPr lang="it-IT" dirty="0"/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714991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187126" cy="800100"/>
          </a:xfrm>
        </p:spPr>
        <p:txBody>
          <a:bodyPr/>
          <a:lstStyle/>
          <a:p>
            <a:r>
              <a:rPr lang="it-IT" dirty="0"/>
              <a:t>1.a Controllers and </a:t>
            </a:r>
            <a:r>
              <a:rPr lang="it-IT" dirty="0" err="1"/>
              <a:t>trajectories</a:t>
            </a:r>
            <a:r>
              <a:rPr lang="it-IT" dirty="0"/>
              <a:t> (UGV) 2/2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The control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parameters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seen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in class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have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been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used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:</a:t>
            </a:r>
            <a:br>
              <a:rPr lang="it-IT" dirty="0">
                <a:solidFill>
                  <a:schemeClr val="bg1">
                    <a:lumMod val="10000"/>
                  </a:schemeClr>
                </a:solidFill>
              </a:rPr>
            </a:br>
            <a:br>
              <a:rPr lang="it-IT" dirty="0">
                <a:solidFill>
                  <a:schemeClr val="bg1">
                    <a:lumMod val="10000"/>
                  </a:schemeClr>
                </a:solidFill>
              </a:rPr>
            </a:br>
            <a:endParaRPr lang="it-IT" dirty="0">
              <a:solidFill>
                <a:schemeClr val="bg1">
                  <a:lumMod val="10000"/>
                </a:schemeClr>
              </a:solidFill>
            </a:endParaRPr>
          </a:p>
          <a:p>
            <a:endParaRPr lang="it-IT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Good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results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also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with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eigenvalues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allocation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rule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studied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during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the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lectures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: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03/02/2022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10</a:t>
            </a:fld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9ACED59F-8108-4FD7-8B71-BB5923F1D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09" t="34751" r="59150" b="53050"/>
          <a:stretch/>
        </p:blipFill>
        <p:spPr>
          <a:xfrm>
            <a:off x="5186039" y="2050742"/>
            <a:ext cx="1880586" cy="109393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11BDCBF-B96E-4500-87E0-905B1925F8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50" t="48823" r="44000" b="32040"/>
          <a:stretch/>
        </p:blipFill>
        <p:spPr>
          <a:xfrm>
            <a:off x="3636194" y="3591120"/>
            <a:ext cx="4919611" cy="1905373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0642CB9-22D5-471B-ABCA-2285B8D3C6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003" y="1328639"/>
            <a:ext cx="6756657" cy="5067493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5DE0C3B-1F00-495D-A6B8-12B80CB52FD7}"/>
              </a:ext>
            </a:extLst>
          </p:cNvPr>
          <p:cNvSpPr txBox="1"/>
          <p:nvPr/>
        </p:nvSpPr>
        <p:spPr>
          <a:xfrm>
            <a:off x="4757816" y="1546268"/>
            <a:ext cx="552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40 s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8B6B200-4FC0-4551-86D9-A4D8F28B9FF4}"/>
              </a:ext>
            </a:extLst>
          </p:cNvPr>
          <p:cNvSpPr txBox="1"/>
          <p:nvPr/>
        </p:nvSpPr>
        <p:spPr>
          <a:xfrm>
            <a:off x="6596973" y="4924560"/>
            <a:ext cx="552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start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8233807-6435-4AA6-83D8-C407287E18D2}"/>
              </a:ext>
            </a:extLst>
          </p:cNvPr>
          <p:cNvSpPr txBox="1"/>
          <p:nvPr/>
        </p:nvSpPr>
        <p:spPr>
          <a:xfrm rot="18881419">
            <a:off x="5310450" y="4031004"/>
            <a:ext cx="2309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Maximum speed (0.36 m/s)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496FE19-AFB4-41EE-B664-D6E5A12DD86A}"/>
              </a:ext>
            </a:extLst>
          </p:cNvPr>
          <p:cNvSpPr txBox="1"/>
          <p:nvPr/>
        </p:nvSpPr>
        <p:spPr>
          <a:xfrm>
            <a:off x="8325227" y="1407768"/>
            <a:ext cx="3617469" cy="58477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Consolas Courier"/>
              </a:rPr>
              <a:t>More </a:t>
            </a:r>
            <a:r>
              <a:rPr lang="it-IT" sz="1600" dirty="0" err="1">
                <a:latin typeface="Consolas Courier"/>
              </a:rPr>
              <a:t>details</a:t>
            </a:r>
            <a:r>
              <a:rPr lang="it-IT" sz="1600" dirty="0">
                <a:latin typeface="Consolas Courier"/>
              </a:rPr>
              <a:t> on MATLAB file:</a:t>
            </a:r>
          </a:p>
          <a:p>
            <a:r>
              <a:rPr lang="it-IT" sz="1600" b="0" i="0" u="none" strike="noStrike" baseline="0" dirty="0" err="1">
                <a:solidFill>
                  <a:srgbClr val="028009"/>
                </a:solidFill>
                <a:latin typeface="Consolas Courier"/>
              </a:rPr>
              <a:t>trajectories_and_controllers</a:t>
            </a:r>
            <a:r>
              <a:rPr lang="it-IT" sz="1600" dirty="0">
                <a:solidFill>
                  <a:srgbClr val="028009"/>
                </a:solidFill>
                <a:latin typeface="Consolas Courier"/>
              </a:rPr>
              <a:t>/</a:t>
            </a:r>
            <a:r>
              <a:rPr lang="it-IT" sz="1600" dirty="0" err="1">
                <a:solidFill>
                  <a:srgbClr val="028009"/>
                </a:solidFill>
                <a:latin typeface="Consolas Courier"/>
              </a:rPr>
              <a:t>UGV_init.m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352729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/>
              <a:t>1.b </a:t>
            </a:r>
            <a:r>
              <a:rPr lang="it-IT" dirty="0" err="1"/>
              <a:t>Simulink</a:t>
            </a:r>
            <a:r>
              <a:rPr lang="it-IT" dirty="0"/>
              <a:t> models (UAV)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Position+attitude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controller (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x,y,z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and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yaw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angle to track)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03/02/2022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11</a:t>
            </a:fld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DE0C984-2C79-4DD1-8E4B-96CEB9AAB8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6" t="32950" r="970" b="10697"/>
          <a:stretch/>
        </p:blipFill>
        <p:spPr>
          <a:xfrm>
            <a:off x="727970" y="2201662"/>
            <a:ext cx="11390050" cy="3650047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DB8D4C4B-A93F-4850-8D48-C209EA23CBE8}"/>
              </a:ext>
            </a:extLst>
          </p:cNvPr>
          <p:cNvSpPr/>
          <p:nvPr/>
        </p:nvSpPr>
        <p:spPr>
          <a:xfrm>
            <a:off x="3513324" y="2727255"/>
            <a:ext cx="1481240" cy="91237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297C57DE-B931-4A80-80DC-30690B880D49}"/>
              </a:ext>
            </a:extLst>
          </p:cNvPr>
          <p:cNvSpPr/>
          <p:nvPr/>
        </p:nvSpPr>
        <p:spPr>
          <a:xfrm>
            <a:off x="6608021" y="2727254"/>
            <a:ext cx="1788555" cy="1381831"/>
          </a:xfrm>
          <a:prstGeom prst="rect">
            <a:avLst/>
          </a:prstGeom>
          <a:noFill/>
          <a:ln>
            <a:solidFill>
              <a:srgbClr val="FF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9606F3E-4AC4-4A8D-B2EA-DA59A7B5D9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76" t="35334" r="11250" b="5375"/>
          <a:stretch/>
        </p:blipFill>
        <p:spPr>
          <a:xfrm>
            <a:off x="6218186" y="3533909"/>
            <a:ext cx="5758234" cy="3189112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FF5757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20" name="Rettangolo 19">
            <a:extLst>
              <a:ext uri="{FF2B5EF4-FFF2-40B4-BE49-F238E27FC236}">
                <a16:creationId xmlns:a16="http://schemas.microsoft.com/office/drawing/2014/main" id="{93D128C2-F887-4D08-A816-679E987BB6D3}"/>
              </a:ext>
            </a:extLst>
          </p:cNvPr>
          <p:cNvSpPr/>
          <p:nvPr/>
        </p:nvSpPr>
        <p:spPr>
          <a:xfrm>
            <a:off x="1563857" y="2792506"/>
            <a:ext cx="852132" cy="757518"/>
          </a:xfrm>
          <a:prstGeom prst="rect">
            <a:avLst/>
          </a:prstGeom>
          <a:noFill/>
          <a:ln>
            <a:solidFill>
              <a:srgbClr val="4BE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2ABD3081-C0B3-430E-879B-CDF8CAB96CB7}"/>
              </a:ext>
            </a:extLst>
          </p:cNvPr>
          <p:cNvCxnSpPr/>
          <p:nvPr/>
        </p:nvCxnSpPr>
        <p:spPr>
          <a:xfrm flipH="1">
            <a:off x="612560" y="2792506"/>
            <a:ext cx="951297" cy="1735106"/>
          </a:xfrm>
          <a:prstGeom prst="line">
            <a:avLst/>
          </a:prstGeom>
          <a:ln>
            <a:solidFill>
              <a:srgbClr val="4BEB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2C3B286C-5092-4D67-9F3E-78D4713A6F31}"/>
              </a:ext>
            </a:extLst>
          </p:cNvPr>
          <p:cNvCxnSpPr>
            <a:cxnSpLocks/>
          </p:cNvCxnSpPr>
          <p:nvPr/>
        </p:nvCxnSpPr>
        <p:spPr>
          <a:xfrm>
            <a:off x="2401115" y="2792506"/>
            <a:ext cx="1243054" cy="1735106"/>
          </a:xfrm>
          <a:prstGeom prst="line">
            <a:avLst/>
          </a:prstGeom>
          <a:ln>
            <a:solidFill>
              <a:srgbClr val="4BEB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82D8368D-DEC3-44E2-B78E-2A72F962D4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58" t="40097" r="18374" b="19058"/>
          <a:stretch/>
        </p:blipFill>
        <p:spPr>
          <a:xfrm>
            <a:off x="612560" y="4527612"/>
            <a:ext cx="3045041" cy="1409821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4BEB71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009B2C6E-B6B0-48C8-8250-A52EE37EF22A}"/>
              </a:ext>
            </a:extLst>
          </p:cNvPr>
          <p:cNvCxnSpPr>
            <a:cxnSpLocks/>
          </p:cNvCxnSpPr>
          <p:nvPr/>
        </p:nvCxnSpPr>
        <p:spPr>
          <a:xfrm>
            <a:off x="1915257" y="2406544"/>
            <a:ext cx="1598067" cy="123309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08FD232C-8E29-463F-AB05-FF7A13E03D97}"/>
              </a:ext>
            </a:extLst>
          </p:cNvPr>
          <p:cNvCxnSpPr>
            <a:cxnSpLocks/>
          </p:cNvCxnSpPr>
          <p:nvPr/>
        </p:nvCxnSpPr>
        <p:spPr>
          <a:xfrm flipH="1">
            <a:off x="4994564" y="2386202"/>
            <a:ext cx="1340017" cy="125343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E9F1DA4D-1B8E-4F5C-B659-E5E3075E17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29649" r="22829" b="12643"/>
          <a:stretch/>
        </p:blipFill>
        <p:spPr>
          <a:xfrm>
            <a:off x="1915256" y="377257"/>
            <a:ext cx="4419325" cy="1996621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B0F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9D81F372-E5CF-49EB-AC7D-455895771250}"/>
              </a:ext>
            </a:extLst>
          </p:cNvPr>
          <p:cNvCxnSpPr>
            <a:cxnSpLocks/>
          </p:cNvCxnSpPr>
          <p:nvPr/>
        </p:nvCxnSpPr>
        <p:spPr>
          <a:xfrm flipH="1">
            <a:off x="6218186" y="2727254"/>
            <a:ext cx="425479" cy="794331"/>
          </a:xfrm>
          <a:prstGeom prst="line">
            <a:avLst/>
          </a:prstGeom>
          <a:ln>
            <a:solidFill>
              <a:srgbClr val="FF57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21722BFB-00AD-47A7-8861-DAB0300A43AC}"/>
              </a:ext>
            </a:extLst>
          </p:cNvPr>
          <p:cNvCxnSpPr>
            <a:cxnSpLocks/>
          </p:cNvCxnSpPr>
          <p:nvPr/>
        </p:nvCxnSpPr>
        <p:spPr>
          <a:xfrm>
            <a:off x="8386339" y="2738693"/>
            <a:ext cx="3590081" cy="782892"/>
          </a:xfrm>
          <a:prstGeom prst="line">
            <a:avLst/>
          </a:prstGeom>
          <a:ln>
            <a:solidFill>
              <a:srgbClr val="FF57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94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911918" cy="800100"/>
          </a:xfrm>
        </p:spPr>
        <p:txBody>
          <a:bodyPr>
            <a:normAutofit/>
          </a:bodyPr>
          <a:lstStyle/>
          <a:p>
            <a:r>
              <a:rPr lang="it-IT" dirty="0"/>
              <a:t>1.b Controllers and </a:t>
            </a:r>
            <a:r>
              <a:rPr lang="it-IT" dirty="0" err="1"/>
              <a:t>trajectories</a:t>
            </a:r>
            <a:r>
              <a:rPr lang="it-IT" dirty="0"/>
              <a:t> (UAV) 1/3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F934A848-A37D-4860-8A9C-301D541201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657349"/>
                <a:ext cx="9601200" cy="4858861"/>
              </a:xfrm>
            </p:spPr>
            <p:txBody>
              <a:bodyPr>
                <a:normAutofit/>
              </a:bodyPr>
              <a:lstStyle/>
              <a:p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Desired position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computed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with PID control on position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error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+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accel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.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Feedforward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:</a:t>
                </a:r>
              </a:p>
              <a:p>
                <a:endParaRPr lang="it-IT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endParaRPr lang="it-IT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From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this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,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desired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roll and pitch are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found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:</a:t>
                </a:r>
              </a:p>
              <a:p>
                <a:endParaRPr lang="it-IT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endParaRPr lang="it-IT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r>
                  <a:rPr lang="it-IT" b="1" dirty="0">
                    <a:solidFill>
                      <a:srgbClr val="FF0000"/>
                    </a:solidFill>
                  </a:rPr>
                  <a:t>POSITION - ATTITUDE CONTROLLER:</a:t>
                </a:r>
                <a:b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</a:b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𝑑𝑒𝑠</m:t>
                        </m:r>
                      </m:sup>
                    </m:sSup>
                    <m:r>
                      <a:rPr lang="it-IT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func>
                          <m:funcPr>
                            <m:ctrlP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func>
                              <m:funcPr>
                                <m:ctrlP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it-IT" b="0" i="0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func>
                          </m:e>
                        </m:func>
                      </m:den>
                    </m:f>
                    <m:d>
                      <m:d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̈"/>
                                <m:ctrlP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𝑑𝑒𝑠</m:t>
                            </m:r>
                          </m:sup>
                        </m:sSubSup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b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lang="it-IT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p>
                            <m: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𝑑𝑒𝑠</m:t>
                            </m:r>
                          </m:sup>
                        </m:sSup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</m:d>
                    <m:r>
                      <a:rPr lang="it-IT" b="0" i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it-IT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it-IT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acc>
                          </m:e>
                          <m:sup>
                            <m: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𝑑𝑒𝑠</m:t>
                            </m:r>
                          </m:sup>
                        </m:sSup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̇"/>
                            <m:ctrlP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</m:d>
                  </m:oMath>
                </a14:m>
                <a:b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it-IT" i="1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𝑑𝑒𝑠</m:t>
                            </m:r>
                          </m:sup>
                        </m:sSup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it-IT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it-IT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it-IT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p>
                            <m: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𝑑𝑒𝑠</m:t>
                            </m:r>
                          </m:sup>
                        </m:sSup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̇"/>
                            <m:ctrlP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</m:oMath>
                </a14:m>
                <a:b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sub>
                    </m:sSub>
                    <m:r>
                      <a:rPr lang="it-IT" i="1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p>
                            <m: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it-IT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it-IT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it-IT" i="1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acc>
                          </m:e>
                          <m:sup>
                            <m: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̇"/>
                            <m:ctrlP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acc>
                      </m:e>
                    </m:d>
                  </m:oMath>
                </a14:m>
                <a:b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</a:br>
                <a:endParaRPr lang="it-IT" dirty="0">
                  <a:solidFill>
                    <a:schemeClr val="bg1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F934A848-A37D-4860-8A9C-301D541201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657349"/>
                <a:ext cx="9601200" cy="4858861"/>
              </a:xfrm>
              <a:blipFill>
                <a:blip r:embed="rId2"/>
                <a:stretch>
                  <a:fillRect l="-571" t="-11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03/02/2022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12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4C87DA2-BD2E-4E76-A021-8E9855CA7D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500" t="50000" r="24751" b="41765"/>
          <a:stretch/>
        </p:blipFill>
        <p:spPr>
          <a:xfrm>
            <a:off x="4490720" y="2067560"/>
            <a:ext cx="4015392" cy="80772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C012AFA-02DF-4BC7-AA23-F2171A1C03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500" t="67972" r="24751" b="22809"/>
          <a:stretch/>
        </p:blipFill>
        <p:spPr>
          <a:xfrm>
            <a:off x="4490720" y="3307974"/>
            <a:ext cx="4015392" cy="90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83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911918" cy="800100"/>
          </a:xfrm>
        </p:spPr>
        <p:txBody>
          <a:bodyPr>
            <a:normAutofit/>
          </a:bodyPr>
          <a:lstStyle/>
          <a:p>
            <a:r>
              <a:rPr lang="it-IT" dirty="0"/>
              <a:t>1.b Controllers and </a:t>
            </a:r>
            <a:r>
              <a:rPr lang="it-IT" dirty="0" err="1"/>
              <a:t>trajectories</a:t>
            </a:r>
            <a:r>
              <a:rPr lang="it-IT" dirty="0"/>
              <a:t> (UAV) 2/3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F934A848-A37D-4860-8A9C-301D541201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657349"/>
                <a:ext cx="9601200" cy="4858861"/>
              </a:xfrm>
            </p:spPr>
            <p:txBody>
              <a:bodyPr>
                <a:normAutofit/>
              </a:bodyPr>
              <a:lstStyle/>
              <a:p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The PD controller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̈"/>
                            <m:ctrlP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/>
                      <m:sup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𝑑𝑒𝑠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has: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it-IT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=15, 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it-IT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endParaRPr lang="it-IT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The control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parameters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seen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in class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have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been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used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:</a:t>
                </a:r>
                <a:b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</a:br>
                <a:b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</a:br>
                <a:endParaRPr lang="it-IT" dirty="0">
                  <a:solidFill>
                    <a:schemeClr val="bg1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F934A848-A37D-4860-8A9C-301D541201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657349"/>
                <a:ext cx="9601200" cy="4858861"/>
              </a:xfrm>
              <a:blipFill>
                <a:blip r:embed="rId2"/>
                <a:stretch>
                  <a:fillRect l="-571" t="-62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03/02/2022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13</a:t>
            </a:fld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4DE9DCE8-6A95-439F-AF6E-5F601968E8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50" t="30157" r="53500" b="34236"/>
          <a:stretch/>
        </p:blipFill>
        <p:spPr>
          <a:xfrm>
            <a:off x="4853794" y="2667555"/>
            <a:ext cx="3200400" cy="361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68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911918" cy="800100"/>
          </a:xfrm>
        </p:spPr>
        <p:txBody>
          <a:bodyPr>
            <a:normAutofit/>
          </a:bodyPr>
          <a:lstStyle/>
          <a:p>
            <a:r>
              <a:rPr lang="it-IT" dirty="0"/>
              <a:t>1.b Controllers and </a:t>
            </a:r>
            <a:r>
              <a:rPr lang="it-IT" dirty="0" err="1"/>
              <a:t>trajectories</a:t>
            </a:r>
            <a:r>
              <a:rPr lang="it-IT" dirty="0"/>
              <a:t> (UAV) 3/3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858861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To validate the controller, the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same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trajectory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of the UGV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was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used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: the output of the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simulation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was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given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to a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function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sz="1600" b="0" i="0" u="none" strike="noStrike" baseline="0" dirty="0" err="1">
                <a:solidFill>
                  <a:srgbClr val="00B050"/>
                </a:solidFill>
                <a:latin typeface="Courier New" panose="02070309020205020404" pitchFamily="49" charset="0"/>
              </a:rPr>
              <a:t>computeUAVTrajectory</a:t>
            </a:r>
            <a:r>
              <a:rPr lang="it-IT" sz="1600" b="0" i="0" u="none" strike="noStrike" baseline="0" dirty="0">
                <a:solidFill>
                  <a:srgbClr val="00B050"/>
                </a:solidFill>
                <a:latin typeface="Courier New" panose="02070309020205020404" pitchFamily="49" charset="0"/>
              </a:rPr>
              <a:t>(</a:t>
            </a:r>
            <a:r>
              <a:rPr lang="it-IT" sz="1600" b="0" i="0" u="none" strike="noStrike" baseline="0" dirty="0" err="1">
                <a:solidFill>
                  <a:srgbClr val="00B050"/>
                </a:solidFill>
                <a:latin typeface="Courier New" panose="02070309020205020404" pitchFamily="49" charset="0"/>
              </a:rPr>
              <a:t>Pose,NextPose,time</a:t>
            </a:r>
            <a:r>
              <a:rPr lang="it-IT" sz="1600" b="0" i="0" u="none" strike="noStrike" baseline="0" dirty="0">
                <a:solidFill>
                  <a:srgbClr val="00B050"/>
                </a:solidFill>
                <a:latin typeface="Courier New" panose="02070309020205020404" pitchFamily="49" charset="0"/>
              </a:rPr>
              <a:t>) </a:t>
            </a:r>
          </a:p>
          <a:p>
            <a:r>
              <a:rPr lang="it-IT" b="0" i="0" u="none" strike="noStrike" baseline="0" dirty="0" err="1">
                <a:solidFill>
                  <a:schemeClr val="bg1">
                    <a:lumMod val="10000"/>
                  </a:schemeClr>
                </a:solidFill>
              </a:rPr>
              <a:t>This</a:t>
            </a:r>
            <a:r>
              <a:rPr lang="it-IT" b="0" i="0" u="none" strike="noStrike" baseline="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b="0" i="0" u="none" strike="noStrike" baseline="0" dirty="0" err="1">
                <a:solidFill>
                  <a:schemeClr val="bg1">
                    <a:lumMod val="10000"/>
                  </a:schemeClr>
                </a:solidFill>
              </a:rPr>
              <a:t>function</a:t>
            </a:r>
            <a:r>
              <a:rPr lang="it-IT" b="0" i="0" u="none" strike="noStrike" baseline="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b="0" i="0" u="none" strike="noStrike" baseline="0" dirty="0" err="1">
                <a:solidFill>
                  <a:schemeClr val="bg1">
                    <a:lumMod val="10000"/>
                  </a:schemeClr>
                </a:solidFill>
              </a:rPr>
              <a:t>is</a:t>
            </a:r>
            <a:r>
              <a:rPr lang="it-IT" b="0" i="0" u="none" strike="noStrike" baseline="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b="0" i="0" u="none" strike="noStrike" baseline="0" dirty="0" err="1">
                <a:solidFill>
                  <a:schemeClr val="bg1">
                    <a:lumMod val="10000"/>
                  </a:schemeClr>
                </a:solidFill>
              </a:rPr>
              <a:t>meant</a:t>
            </a:r>
            <a:r>
              <a:rPr lang="it-IT" b="0" i="0" u="none" strike="noStrike" baseline="0" dirty="0">
                <a:solidFill>
                  <a:schemeClr val="bg1">
                    <a:lumMod val="10000"/>
                  </a:schemeClr>
                </a:solidFill>
              </a:rPr>
              <a:t> to take </a:t>
            </a:r>
            <a:r>
              <a:rPr lang="it-IT" b="0" i="0" u="none" strike="noStrike" baseline="0" dirty="0" err="1">
                <a:solidFill>
                  <a:schemeClr val="bg1">
                    <a:lumMod val="10000"/>
                  </a:schemeClr>
                </a:solidFill>
              </a:rPr>
              <a:t>two</a:t>
            </a:r>
            <a:r>
              <a:rPr lang="it-IT" b="0" i="0" u="none" strike="noStrike" baseline="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b="0" i="0" u="none" strike="noStrike" baseline="0" dirty="0" err="1">
                <a:solidFill>
                  <a:schemeClr val="bg1">
                    <a:lumMod val="10000"/>
                  </a:schemeClr>
                </a:solidFill>
              </a:rPr>
              <a:t>poses</a:t>
            </a:r>
            <a:r>
              <a:rPr lang="it-IT" b="0" i="0" u="none" strike="noStrike" baseline="0" dirty="0">
                <a:solidFill>
                  <a:schemeClr val="bg1">
                    <a:lumMod val="10000"/>
                  </a:schemeClr>
                </a:solidFill>
              </a:rPr>
              <a:t> and a time </a:t>
            </a:r>
            <a:r>
              <a:rPr lang="it-IT" b="0" i="0" u="none" strike="noStrike" baseline="0" dirty="0" err="1">
                <a:solidFill>
                  <a:schemeClr val="bg1">
                    <a:lumMod val="10000"/>
                  </a:schemeClr>
                </a:solidFill>
              </a:rPr>
              <a:t>interval</a:t>
            </a:r>
            <a:r>
              <a:rPr lang="it-IT" b="0" i="0" u="none" strike="noStrike" baseline="0" dirty="0">
                <a:solidFill>
                  <a:schemeClr val="bg1">
                    <a:lumMod val="10000"/>
                  </a:schemeClr>
                </a:solidFill>
              </a:rPr>
              <a:t>, and </a:t>
            </a:r>
            <a:r>
              <a:rPr lang="it-IT" b="0" i="0" u="none" strike="noStrike" baseline="0" dirty="0" err="1">
                <a:solidFill>
                  <a:schemeClr val="bg1">
                    <a:lumMod val="10000"/>
                  </a:schemeClr>
                </a:solidFill>
              </a:rPr>
              <a:t>generates</a:t>
            </a:r>
            <a:r>
              <a:rPr lang="it-IT" b="0" i="0" u="none" strike="noStrike" baseline="0" dirty="0">
                <a:solidFill>
                  <a:schemeClr val="bg1">
                    <a:lumMod val="10000"/>
                  </a:schemeClr>
                </a:solidFill>
              </a:rPr>
              <a:t> a </a:t>
            </a:r>
            <a:r>
              <a:rPr lang="it-IT" b="1" i="0" u="none" strike="noStrike" baseline="0" dirty="0" err="1">
                <a:solidFill>
                  <a:schemeClr val="bg1">
                    <a:lumMod val="10000"/>
                  </a:schemeClr>
                </a:solidFill>
              </a:rPr>
              <a:t>feasible</a:t>
            </a:r>
            <a:r>
              <a:rPr lang="it-IT" b="0" i="0" u="none" strike="noStrike" baseline="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b="0" i="0" u="none" strike="noStrike" baseline="0" dirty="0" err="1">
                <a:solidFill>
                  <a:schemeClr val="bg1">
                    <a:lumMod val="10000"/>
                  </a:schemeClr>
                </a:solidFill>
              </a:rPr>
              <a:t>trajectory</a:t>
            </a:r>
            <a:r>
              <a:rPr lang="it-IT" b="0" i="0" u="none" strike="noStrike" baseline="0" dirty="0">
                <a:solidFill>
                  <a:schemeClr val="bg1">
                    <a:lumMod val="10000"/>
                  </a:schemeClr>
                </a:solidFill>
              </a:rPr>
              <a:t> (1 point </a:t>
            </a:r>
            <a:r>
              <a:rPr lang="it-IT" b="0" i="0" u="none" strike="noStrike" baseline="0" dirty="0" err="1">
                <a:solidFill>
                  <a:schemeClr val="bg1">
                    <a:lumMod val="10000"/>
                  </a:schemeClr>
                </a:solidFill>
              </a:rPr>
              <a:t>each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1</a:t>
            </a:r>
            <a:r>
              <a:rPr lang="it-IT" b="0" i="0" u="none" strike="noStrike" baseline="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b="0" i="0" u="none" strike="noStrike" baseline="0" dirty="0" err="1">
                <a:solidFill>
                  <a:schemeClr val="bg1">
                    <a:lumMod val="10000"/>
                  </a:schemeClr>
                </a:solidFill>
              </a:rPr>
              <a:t>ms</a:t>
            </a:r>
            <a:r>
              <a:rPr lang="it-IT" b="0" i="0" u="none" strike="noStrike" baseline="0" dirty="0">
                <a:solidFill>
                  <a:schemeClr val="bg1">
                    <a:lumMod val="10000"/>
                  </a:schemeClr>
                </a:solidFill>
              </a:rPr>
              <a:t>)</a:t>
            </a:r>
          </a:p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A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convex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combination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is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exploited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to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this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end (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motion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linear and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uniform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)</a:t>
            </a:r>
            <a:br>
              <a:rPr lang="it-IT" dirty="0">
                <a:solidFill>
                  <a:schemeClr val="bg1">
                    <a:lumMod val="10000"/>
                  </a:schemeClr>
                </a:solidFill>
              </a:rPr>
            </a:br>
            <a:br>
              <a:rPr lang="it-IT" dirty="0">
                <a:solidFill>
                  <a:schemeClr val="bg1">
                    <a:lumMod val="10000"/>
                  </a:schemeClr>
                </a:solidFill>
              </a:rPr>
            </a:br>
            <a:endParaRPr lang="it-IT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03/02/2022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14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3E00D6D-F0C6-479B-BDF8-D779C0F1F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316" y="3468312"/>
            <a:ext cx="4101484" cy="307611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7864CF8E-8866-41A2-8FD5-139C99AF4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936" y="3533313"/>
            <a:ext cx="3977196" cy="298289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EC9E789-0D96-4967-BB3B-05D9C59E3D6D}"/>
              </a:ext>
            </a:extLst>
          </p:cNvPr>
          <p:cNvSpPr txBox="1"/>
          <p:nvPr/>
        </p:nvSpPr>
        <p:spPr>
          <a:xfrm>
            <a:off x="9757349" y="4888369"/>
            <a:ext cx="1215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Note: </a:t>
            </a:r>
            <a:r>
              <a:rPr lang="it-IT" sz="1200" dirty="0" err="1"/>
              <a:t>additional</a:t>
            </a:r>
            <a:r>
              <a:rPr lang="it-IT" sz="1200" dirty="0"/>
              <a:t> offset</a:t>
            </a:r>
          </a:p>
        </p:txBody>
      </p:sp>
    </p:spTree>
    <p:extLst>
      <p:ext uri="{BB962C8B-B14F-4D97-AF65-F5344CB8AC3E}">
        <p14:creationId xmlns:p14="http://schemas.microsoft.com/office/powerpoint/2010/main" val="4244831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/>
              <a:t>2. Consensus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testo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03/02/2022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8085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/>
              <a:t>3.a Camera model 1/2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F934A848-A37D-4860-8A9C-301D541201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599" y="1657349"/>
                <a:ext cx="9840897" cy="4410075"/>
              </a:xfrm>
            </p:spPr>
            <p:txBody>
              <a:bodyPr/>
              <a:lstStyle/>
              <a:p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Camera </a:t>
                </a:r>
                <a:r>
                  <a:rPr lang="en-US" dirty="0">
                    <a:solidFill>
                      <a:schemeClr val="bg1">
                        <a:lumMod val="10000"/>
                      </a:schemeClr>
                    </a:solidFill>
                  </a:rPr>
                  <a:t>parameters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drawn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from [1]: in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our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setup,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it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is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solidal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with the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CoM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of the drone (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w.l.o.g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.).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Camera’s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Z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axis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is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pointing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forward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(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drone’s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X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axis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),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but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it’s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tilted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about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drone’s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Y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axis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by -45°</a:t>
                </a:r>
              </a:p>
              <a:p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Function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sz="1600" b="0" i="0" u="none" strike="noStrike" baseline="0" dirty="0" err="1">
                    <a:solidFill>
                      <a:srgbClr val="00B050"/>
                    </a:solidFill>
                    <a:latin typeface="Courier New" panose="02070309020205020404" pitchFamily="49" charset="0"/>
                  </a:rPr>
                  <a:t>computeCameraImage</a:t>
                </a:r>
                <a:r>
                  <a:rPr lang="it-IT" sz="1600" b="0" i="0" u="none" strike="noStrike" baseline="0" dirty="0">
                    <a:solidFill>
                      <a:srgbClr val="00B050"/>
                    </a:solidFill>
                    <a:latin typeface="Courier New" panose="02070309020205020404" pitchFamily="49" charset="0"/>
                  </a:rPr>
                  <a:t>(</a:t>
                </a:r>
                <a:r>
                  <a:rPr lang="it-IT" sz="1600" dirty="0" err="1">
                    <a:solidFill>
                      <a:srgbClr val="00B050"/>
                    </a:solidFill>
                    <a:latin typeface="Courier New" panose="02070309020205020404" pitchFamily="49" charset="0"/>
                  </a:rPr>
                  <a:t>DronePos,DroneAng,UGVPose</a:t>
                </a:r>
                <a:r>
                  <a:rPr lang="it-IT" sz="1600" dirty="0">
                    <a:solidFill>
                      <a:srgbClr val="00B050"/>
                    </a:solidFill>
                    <a:latin typeface="Courier New" panose="02070309020205020404" pitchFamily="49" charset="0"/>
                  </a:rPr>
                  <a:t>)</a:t>
                </a:r>
                <a:r>
                  <a:rPr lang="it-IT" sz="1600" dirty="0">
                    <a:solidFill>
                      <a:srgbClr val="00B050"/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used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to simulate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what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the camera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sees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(4 markers).</a:t>
                </a:r>
              </a:p>
              <a:p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Just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perspective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geometry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and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rototranslations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.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Added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also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pixel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quantization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+ random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noise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it-IT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it-IT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(0,2)</m:t>
                    </m:r>
                  </m:oMath>
                </a14:m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.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Then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go back to «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analogic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» output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F934A848-A37D-4860-8A9C-301D541201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599" y="1657349"/>
                <a:ext cx="9840897" cy="4410075"/>
              </a:xfrm>
              <a:blipFill>
                <a:blip r:embed="rId2"/>
                <a:stretch>
                  <a:fillRect l="-558" t="-1245" r="-11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03/02/2022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16</a:t>
            </a:fld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DC5CADA-97A8-4B19-984F-ED18DB0B1E75}"/>
              </a:ext>
            </a:extLst>
          </p:cNvPr>
          <p:cNvSpPr txBox="1"/>
          <p:nvPr/>
        </p:nvSpPr>
        <p:spPr>
          <a:xfrm>
            <a:off x="1498651" y="6238873"/>
            <a:ext cx="9194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chemeClr val="bg1">
                    <a:lumMod val="10000"/>
                  </a:schemeClr>
                </a:solidFill>
              </a:rPr>
              <a:t>[1] </a:t>
            </a:r>
            <a:r>
              <a:rPr lang="en-US" sz="1200" b="0" i="0" dirty="0">
                <a:solidFill>
                  <a:schemeClr val="bg1">
                    <a:lumMod val="10000"/>
                  </a:schemeClr>
                </a:solidFill>
                <a:effectLst/>
                <a:latin typeface="Arial" panose="020B0604020202020204" pitchFamily="34" charset="0"/>
              </a:rPr>
              <a:t>Oh, J.; Lee, C. 3D Power Line Extraction from Multiple Aerial Images. </a:t>
            </a:r>
            <a:r>
              <a:rPr lang="en-US" sz="1200" b="0" i="1" dirty="0">
                <a:solidFill>
                  <a:schemeClr val="bg1">
                    <a:lumMod val="10000"/>
                  </a:schemeClr>
                </a:solidFill>
                <a:effectLst/>
                <a:latin typeface="Arial" panose="020B0604020202020204" pitchFamily="34" charset="0"/>
              </a:rPr>
              <a:t>Sensors</a:t>
            </a:r>
            <a:r>
              <a:rPr lang="en-US" sz="1200" b="0" i="0" dirty="0">
                <a:solidFill>
                  <a:schemeClr val="bg1">
                    <a:lumMod val="10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200" b="1" i="0" dirty="0">
                <a:solidFill>
                  <a:schemeClr val="bg1">
                    <a:lumMod val="10000"/>
                  </a:schemeClr>
                </a:solidFill>
                <a:effectLst/>
                <a:latin typeface="Arial" panose="020B0604020202020204" pitchFamily="34" charset="0"/>
              </a:rPr>
              <a:t>2017</a:t>
            </a:r>
            <a:r>
              <a:rPr lang="en-US" sz="1200" b="0" i="0" dirty="0">
                <a:solidFill>
                  <a:schemeClr val="bg1">
                    <a:lumMod val="10000"/>
                  </a:schemeClr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200" b="0" i="1" dirty="0">
                <a:solidFill>
                  <a:schemeClr val="bg1">
                    <a:lumMod val="10000"/>
                  </a:schemeClr>
                </a:solidFill>
                <a:effectLst/>
                <a:latin typeface="Arial" panose="020B0604020202020204" pitchFamily="34" charset="0"/>
              </a:rPr>
              <a:t>17</a:t>
            </a:r>
            <a:r>
              <a:rPr lang="en-US" sz="1200" b="0" i="0" dirty="0">
                <a:solidFill>
                  <a:schemeClr val="bg1">
                    <a:lumMod val="10000"/>
                  </a:schemeClr>
                </a:solidFill>
                <a:effectLst/>
                <a:latin typeface="Arial" panose="020B0604020202020204" pitchFamily="34" charset="0"/>
              </a:rPr>
              <a:t>, 2244. https://doi.org/10.3390/s17102244</a:t>
            </a:r>
            <a:endParaRPr lang="it-IT" sz="1200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C89081D-2C64-4314-BD3A-93881D1521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879" t="34037" r="31894" b="37694"/>
          <a:stretch/>
        </p:blipFill>
        <p:spPr>
          <a:xfrm>
            <a:off x="5366336" y="4145277"/>
            <a:ext cx="2771636" cy="2057880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ADDDECF2-6965-429A-9682-654D82A02926}"/>
              </a:ext>
            </a:extLst>
          </p:cNvPr>
          <p:cNvCxnSpPr>
            <a:cxnSpLocks/>
          </p:cNvCxnSpPr>
          <p:nvPr/>
        </p:nvCxnSpPr>
        <p:spPr>
          <a:xfrm>
            <a:off x="10693348" y="4666963"/>
            <a:ext cx="103146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1EC913DA-9457-4F72-B825-890BEC6059ED}"/>
              </a:ext>
            </a:extLst>
          </p:cNvPr>
          <p:cNvCxnSpPr>
            <a:cxnSpLocks/>
          </p:cNvCxnSpPr>
          <p:nvPr/>
        </p:nvCxnSpPr>
        <p:spPr>
          <a:xfrm flipV="1">
            <a:off x="10704658" y="3705408"/>
            <a:ext cx="0" cy="9569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D5917D4-AC62-47CE-9985-4A79CDFEDD20}"/>
              </a:ext>
            </a:extLst>
          </p:cNvPr>
          <p:cNvSpPr txBox="1"/>
          <p:nvPr/>
        </p:nvSpPr>
        <p:spPr>
          <a:xfrm>
            <a:off x="10318905" y="5122103"/>
            <a:ext cx="2171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b="1" dirty="0"/>
              <a:t>x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A57E085-70E5-4539-A767-F840AF741827}"/>
              </a:ext>
            </a:extLst>
          </p:cNvPr>
          <p:cNvSpPr txBox="1"/>
          <p:nvPr/>
        </p:nvSpPr>
        <p:spPr>
          <a:xfrm>
            <a:off x="11627537" y="4400757"/>
            <a:ext cx="2171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b="1" dirty="0"/>
              <a:t>y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5961AB3-EDB1-43BC-86B7-9F07E50607A0}"/>
              </a:ext>
            </a:extLst>
          </p:cNvPr>
          <p:cNvSpPr txBox="1"/>
          <p:nvPr/>
        </p:nvSpPr>
        <p:spPr>
          <a:xfrm>
            <a:off x="10755631" y="3600776"/>
            <a:ext cx="2171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b="1" dirty="0"/>
              <a:t>z</a:t>
            </a:r>
          </a:p>
        </p:txBody>
      </p:sp>
      <p:sp>
        <p:nvSpPr>
          <p:cNvPr id="30" name="Parallelogramma 29">
            <a:extLst>
              <a:ext uri="{FF2B5EF4-FFF2-40B4-BE49-F238E27FC236}">
                <a16:creationId xmlns:a16="http://schemas.microsoft.com/office/drawing/2014/main" id="{696D80A9-765C-4030-A120-175094CE9D0D}"/>
              </a:ext>
            </a:extLst>
          </p:cNvPr>
          <p:cNvSpPr/>
          <p:nvPr/>
        </p:nvSpPr>
        <p:spPr>
          <a:xfrm rot="16200000" flipH="1">
            <a:off x="9742953" y="5221805"/>
            <a:ext cx="1491917" cy="408872"/>
          </a:xfrm>
          <a:prstGeom prst="parallelogram">
            <a:avLst>
              <a:gd name="adj" fmla="val 145811"/>
            </a:avLst>
          </a:prstGeom>
          <a:solidFill>
            <a:srgbClr val="FF2929">
              <a:alpha val="21961"/>
            </a:srgbClr>
          </a:solidFill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668B7EDD-9297-424F-A425-4A035D6C2059}"/>
              </a:ext>
            </a:extLst>
          </p:cNvPr>
          <p:cNvCxnSpPr>
            <a:cxnSpLocks/>
          </p:cNvCxnSpPr>
          <p:nvPr/>
        </p:nvCxnSpPr>
        <p:spPr>
          <a:xfrm flipH="1">
            <a:off x="10434363" y="4666177"/>
            <a:ext cx="245444" cy="105739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82B4FB1-4DBA-4815-97C2-E6DCCFEF238D}"/>
              </a:ext>
            </a:extLst>
          </p:cNvPr>
          <p:cNvCxnSpPr>
            <a:cxnSpLocks/>
          </p:cNvCxnSpPr>
          <p:nvPr/>
        </p:nvCxnSpPr>
        <p:spPr>
          <a:xfrm flipH="1">
            <a:off x="10265565" y="4662367"/>
            <a:ext cx="416336" cy="6356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A7162FC5-393A-41F4-8890-311944DF0304}"/>
              </a:ext>
            </a:extLst>
          </p:cNvPr>
          <p:cNvSpPr txBox="1"/>
          <p:nvPr/>
        </p:nvSpPr>
        <p:spPr>
          <a:xfrm>
            <a:off x="10434363" y="5503731"/>
            <a:ext cx="2171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b="1" dirty="0">
                <a:solidFill>
                  <a:srgbClr val="0070C0"/>
                </a:solidFill>
              </a:rPr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1076072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vale 67">
            <a:extLst>
              <a:ext uri="{FF2B5EF4-FFF2-40B4-BE49-F238E27FC236}">
                <a16:creationId xmlns:a16="http://schemas.microsoft.com/office/drawing/2014/main" id="{340A83CF-FD4D-4023-A3EB-26199B9D424C}"/>
              </a:ext>
            </a:extLst>
          </p:cNvPr>
          <p:cNvSpPr/>
          <p:nvPr/>
        </p:nvSpPr>
        <p:spPr>
          <a:xfrm>
            <a:off x="2583100" y="4307380"/>
            <a:ext cx="151011" cy="259213"/>
          </a:xfrm>
          <a:prstGeom prst="ellipse">
            <a:avLst/>
          </a:prstGeom>
          <a:solidFill>
            <a:schemeClr val="bg1">
              <a:lumMod val="10000"/>
            </a:schemeClr>
          </a:solidFill>
          <a:ln>
            <a:solidFill>
              <a:schemeClr val="bg1">
                <a:lumMod val="1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Ovale 68">
            <a:extLst>
              <a:ext uri="{FF2B5EF4-FFF2-40B4-BE49-F238E27FC236}">
                <a16:creationId xmlns:a16="http://schemas.microsoft.com/office/drawing/2014/main" id="{C194A072-08AF-4BDE-85E9-330DC95107F1}"/>
              </a:ext>
            </a:extLst>
          </p:cNvPr>
          <p:cNvSpPr/>
          <p:nvPr/>
        </p:nvSpPr>
        <p:spPr>
          <a:xfrm>
            <a:off x="2258726" y="4246880"/>
            <a:ext cx="151011" cy="259213"/>
          </a:xfrm>
          <a:prstGeom prst="ellipse">
            <a:avLst/>
          </a:prstGeom>
          <a:solidFill>
            <a:schemeClr val="bg1">
              <a:lumMod val="10000"/>
            </a:schemeClr>
          </a:solidFill>
          <a:ln>
            <a:solidFill>
              <a:schemeClr val="bg1">
                <a:lumMod val="1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/>
              <a:t>3.a Camera model 2/2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657349"/>
            <a:ext cx="9840897" cy="4410075"/>
          </a:xfrm>
        </p:spPr>
        <p:txBody>
          <a:bodyPr/>
          <a:lstStyle/>
          <a:p>
            <a:r>
              <a:rPr lang="it-IT" sz="2000" dirty="0">
                <a:solidFill>
                  <a:schemeClr val="bg1">
                    <a:lumMod val="10000"/>
                  </a:schemeClr>
                </a:solidFill>
              </a:rPr>
              <a:t>Drone </a:t>
            </a:r>
            <a:r>
              <a:rPr lang="it-IT" sz="2000" dirty="0" err="1">
                <a:solidFill>
                  <a:schemeClr val="bg1">
                    <a:lumMod val="10000"/>
                  </a:schemeClr>
                </a:solidFill>
              </a:rPr>
              <a:t>at</a:t>
            </a:r>
            <a:r>
              <a:rPr lang="it-IT" sz="2000" dirty="0">
                <a:solidFill>
                  <a:schemeClr val="bg1">
                    <a:lumMod val="10000"/>
                  </a:schemeClr>
                </a:solidFill>
              </a:rPr>
              <a:t> [0.5 m 0.5 m 0.8 m] </a:t>
            </a:r>
            <a:r>
              <a:rPr lang="it-IT" sz="2000" dirty="0" err="1">
                <a:solidFill>
                  <a:schemeClr val="bg1">
                    <a:lumMod val="10000"/>
                  </a:schemeClr>
                </a:solidFill>
              </a:rPr>
              <a:t>wrt</a:t>
            </a:r>
            <a:r>
              <a:rPr lang="it-IT" sz="2000" dirty="0">
                <a:solidFill>
                  <a:schemeClr val="bg1">
                    <a:lumMod val="10000"/>
                  </a:schemeClr>
                </a:solidFill>
              </a:rPr>
              <a:t> UGV,</a:t>
            </a:r>
            <a:br>
              <a:rPr lang="it-IT" sz="2000" dirty="0">
                <a:solidFill>
                  <a:schemeClr val="bg1">
                    <a:lumMod val="10000"/>
                  </a:schemeClr>
                </a:solidFill>
              </a:rPr>
            </a:br>
            <a:r>
              <a:rPr lang="it-IT" sz="2000" dirty="0" err="1">
                <a:solidFill>
                  <a:schemeClr val="bg1">
                    <a:lumMod val="10000"/>
                  </a:schemeClr>
                </a:solidFill>
              </a:rPr>
              <a:t>yaw</a:t>
            </a:r>
            <a:r>
              <a:rPr lang="it-IT" sz="2000" dirty="0">
                <a:solidFill>
                  <a:schemeClr val="bg1">
                    <a:lumMod val="10000"/>
                  </a:schemeClr>
                </a:solidFill>
              </a:rPr>
              <a:t>=225°</a:t>
            </a:r>
          </a:p>
          <a:p>
            <a:endParaRPr lang="it-IT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03/02/2022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Università degli Studi di Padova - </a:t>
            </a:r>
            <a:r>
              <a:rPr lang="it-IT" dirty="0" err="1"/>
              <a:t>Robotics</a:t>
            </a:r>
            <a:r>
              <a:rPr lang="it-IT" dirty="0"/>
              <a:t>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17</a:t>
            </a:fld>
            <a:endParaRPr lang="it-IT"/>
          </a:p>
        </p:txBody>
      </p:sp>
      <p:sp>
        <p:nvSpPr>
          <p:cNvPr id="35" name="Ovale 34">
            <a:extLst>
              <a:ext uri="{FF2B5EF4-FFF2-40B4-BE49-F238E27FC236}">
                <a16:creationId xmlns:a16="http://schemas.microsoft.com/office/drawing/2014/main" id="{FBF2FB52-F50B-4CB9-BB48-D157BC86342E}"/>
              </a:ext>
            </a:extLst>
          </p:cNvPr>
          <p:cNvSpPr/>
          <p:nvPr/>
        </p:nvSpPr>
        <p:spPr>
          <a:xfrm>
            <a:off x="3470729" y="4690394"/>
            <a:ext cx="187020" cy="18897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0D1F2DFB-83CA-4F4B-97E8-29C2F84A1D69}"/>
              </a:ext>
            </a:extLst>
          </p:cNvPr>
          <p:cNvSpPr/>
          <p:nvPr/>
        </p:nvSpPr>
        <p:spPr>
          <a:xfrm>
            <a:off x="4249582" y="3288460"/>
            <a:ext cx="187020" cy="18897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Ovale 36">
            <a:extLst>
              <a:ext uri="{FF2B5EF4-FFF2-40B4-BE49-F238E27FC236}">
                <a16:creationId xmlns:a16="http://schemas.microsoft.com/office/drawing/2014/main" id="{4641F3B5-6F04-40EE-B27B-67F29CC89A78}"/>
              </a:ext>
            </a:extLst>
          </p:cNvPr>
          <p:cNvSpPr/>
          <p:nvPr/>
        </p:nvSpPr>
        <p:spPr>
          <a:xfrm>
            <a:off x="3473387" y="3295515"/>
            <a:ext cx="187020" cy="18897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047B7921-A505-4A7F-8D70-29490D4F99CB}"/>
              </a:ext>
            </a:extLst>
          </p:cNvPr>
          <p:cNvSpPr/>
          <p:nvPr/>
        </p:nvSpPr>
        <p:spPr>
          <a:xfrm>
            <a:off x="4253679" y="4676028"/>
            <a:ext cx="187020" cy="18897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Triangolo isoscele 33">
            <a:extLst>
              <a:ext uri="{FF2B5EF4-FFF2-40B4-BE49-F238E27FC236}">
                <a16:creationId xmlns:a16="http://schemas.microsoft.com/office/drawing/2014/main" id="{A0EF9DD0-52A7-4FB6-AD7F-2505491783E7}"/>
              </a:ext>
            </a:extLst>
          </p:cNvPr>
          <p:cNvSpPr/>
          <p:nvPr/>
        </p:nvSpPr>
        <p:spPr>
          <a:xfrm>
            <a:off x="3572004" y="3424498"/>
            <a:ext cx="765982" cy="1188389"/>
          </a:xfrm>
          <a:prstGeom prst="triangle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 err="1"/>
              <a:t>ugv</a:t>
            </a:r>
            <a:endParaRPr lang="it-IT" sz="1050" dirty="0"/>
          </a:p>
        </p:txBody>
      </p: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C318CCB3-53C1-47C6-8643-A675B9A39552}"/>
              </a:ext>
            </a:extLst>
          </p:cNvPr>
          <p:cNvCxnSpPr>
            <a:cxnSpLocks/>
            <a:stCxn id="37" idx="5"/>
            <a:endCxn id="38" idx="1"/>
          </p:cNvCxnSpPr>
          <p:nvPr/>
        </p:nvCxnSpPr>
        <p:spPr>
          <a:xfrm>
            <a:off x="3633019" y="3456811"/>
            <a:ext cx="648048" cy="1246891"/>
          </a:xfrm>
          <a:prstGeom prst="line">
            <a:avLst/>
          </a:prstGeom>
          <a:ln w="9525"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77E1D301-4BA9-4522-ACF7-6EE747DBB529}"/>
              </a:ext>
            </a:extLst>
          </p:cNvPr>
          <p:cNvCxnSpPr>
            <a:cxnSpLocks/>
            <a:stCxn id="36" idx="3"/>
            <a:endCxn id="35" idx="7"/>
          </p:cNvCxnSpPr>
          <p:nvPr/>
        </p:nvCxnSpPr>
        <p:spPr>
          <a:xfrm flipH="1">
            <a:off x="3630361" y="3449756"/>
            <a:ext cx="646609" cy="1268312"/>
          </a:xfrm>
          <a:prstGeom prst="line">
            <a:avLst/>
          </a:prstGeom>
          <a:ln w="9525"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Parentesi graffa chiusa 54">
            <a:extLst>
              <a:ext uri="{FF2B5EF4-FFF2-40B4-BE49-F238E27FC236}">
                <a16:creationId xmlns:a16="http://schemas.microsoft.com/office/drawing/2014/main" id="{30D3019B-973E-4EF6-A7B3-CD5B2BDF57E1}"/>
              </a:ext>
            </a:extLst>
          </p:cNvPr>
          <p:cNvSpPr/>
          <p:nvPr/>
        </p:nvSpPr>
        <p:spPr>
          <a:xfrm>
            <a:off x="4453180" y="3382945"/>
            <a:ext cx="184751" cy="707060"/>
          </a:xfrm>
          <a:prstGeom prst="rightBrace">
            <a:avLst>
              <a:gd name="adj1" fmla="val 2951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Parentesi graffa chiusa 55">
            <a:extLst>
              <a:ext uri="{FF2B5EF4-FFF2-40B4-BE49-F238E27FC236}">
                <a16:creationId xmlns:a16="http://schemas.microsoft.com/office/drawing/2014/main" id="{DB5FEEA2-2A0D-4900-817A-495E277C9257}"/>
              </a:ext>
            </a:extLst>
          </p:cNvPr>
          <p:cNvSpPr/>
          <p:nvPr/>
        </p:nvSpPr>
        <p:spPr>
          <a:xfrm rot="16200000">
            <a:off x="4086330" y="3009560"/>
            <a:ext cx="111436" cy="416335"/>
          </a:xfrm>
          <a:prstGeom prst="rightBrace">
            <a:avLst>
              <a:gd name="adj1" fmla="val 2951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EA02C1A3-026A-4EAC-A327-A46C5849F6C1}"/>
              </a:ext>
            </a:extLst>
          </p:cNvPr>
          <p:cNvSpPr txBox="1"/>
          <p:nvPr/>
        </p:nvSpPr>
        <p:spPr>
          <a:xfrm>
            <a:off x="4595930" y="3591781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chemeClr val="bg1">
                    <a:lumMod val="10000"/>
                  </a:schemeClr>
                </a:solidFill>
              </a:rPr>
              <a:t>20 cm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85919D38-C035-43EA-B871-BA33E79C98CC}"/>
              </a:ext>
            </a:extLst>
          </p:cNvPr>
          <p:cNvSpPr txBox="1"/>
          <p:nvPr/>
        </p:nvSpPr>
        <p:spPr>
          <a:xfrm>
            <a:off x="3855516" y="2922582"/>
            <a:ext cx="597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chemeClr val="bg1">
                    <a:lumMod val="10000"/>
                  </a:schemeClr>
                </a:solidFill>
              </a:rPr>
              <a:t>15 cm</a:t>
            </a:r>
          </a:p>
        </p:txBody>
      </p:sp>
      <p:sp>
        <p:nvSpPr>
          <p:cNvPr id="59" name="Triangolo isoscele 58">
            <a:extLst>
              <a:ext uri="{FF2B5EF4-FFF2-40B4-BE49-F238E27FC236}">
                <a16:creationId xmlns:a16="http://schemas.microsoft.com/office/drawing/2014/main" id="{CA4E9588-8F97-4A51-8E87-EB684D6CFAC0}"/>
              </a:ext>
            </a:extLst>
          </p:cNvPr>
          <p:cNvSpPr/>
          <p:nvPr/>
        </p:nvSpPr>
        <p:spPr>
          <a:xfrm>
            <a:off x="2324543" y="3591989"/>
            <a:ext cx="765982" cy="1188389"/>
          </a:xfrm>
          <a:prstGeom prst="triangle">
            <a:avLst/>
          </a:prstGeom>
          <a:scene3d>
            <a:camera prst="isometricOffAxis2Top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 err="1"/>
              <a:t>ugv</a:t>
            </a:r>
            <a:endParaRPr lang="it-IT" sz="1050" dirty="0"/>
          </a:p>
        </p:txBody>
      </p:sp>
      <p:sp>
        <p:nvSpPr>
          <p:cNvPr id="61" name="Parentesi graffa chiusa 60">
            <a:extLst>
              <a:ext uri="{FF2B5EF4-FFF2-40B4-BE49-F238E27FC236}">
                <a16:creationId xmlns:a16="http://schemas.microsoft.com/office/drawing/2014/main" id="{85EC5138-BDB6-4A55-B19A-B8259D1EBB90}"/>
              </a:ext>
            </a:extLst>
          </p:cNvPr>
          <p:cNvSpPr/>
          <p:nvPr/>
        </p:nvSpPr>
        <p:spPr>
          <a:xfrm>
            <a:off x="2887531" y="3983470"/>
            <a:ext cx="184987" cy="610428"/>
          </a:xfrm>
          <a:prstGeom prst="rightBrace">
            <a:avLst>
              <a:gd name="adj1" fmla="val 2951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2BA4F679-342C-41BE-A4CF-EB039C768E33}"/>
              </a:ext>
            </a:extLst>
          </p:cNvPr>
          <p:cNvSpPr txBox="1"/>
          <p:nvPr/>
        </p:nvSpPr>
        <p:spPr>
          <a:xfrm>
            <a:off x="3035368" y="4149808"/>
            <a:ext cx="600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bg1">
                    <a:lumMod val="10000"/>
                  </a:schemeClr>
                </a:solidFill>
              </a:rPr>
              <a:t>20 cm</a:t>
            </a:r>
          </a:p>
        </p:txBody>
      </p: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1DCBE46F-481A-42AB-A2EC-1A4EB40A0F0F}"/>
              </a:ext>
            </a:extLst>
          </p:cNvPr>
          <p:cNvCxnSpPr>
            <a:cxnSpLocks/>
            <a:endCxn id="60" idx="7"/>
          </p:cNvCxnSpPr>
          <p:nvPr/>
        </p:nvCxnSpPr>
        <p:spPr>
          <a:xfrm flipV="1">
            <a:off x="2697527" y="3933840"/>
            <a:ext cx="163729" cy="259212"/>
          </a:xfrm>
          <a:prstGeom prst="line">
            <a:avLst/>
          </a:prstGeom>
          <a:ln w="9525"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e 59">
            <a:extLst>
              <a:ext uri="{FF2B5EF4-FFF2-40B4-BE49-F238E27FC236}">
                <a16:creationId xmlns:a16="http://schemas.microsoft.com/office/drawing/2014/main" id="{9A72D647-1EDD-47C2-85E4-ABEDCB06C383}"/>
              </a:ext>
            </a:extLst>
          </p:cNvPr>
          <p:cNvSpPr/>
          <p:nvPr/>
        </p:nvSpPr>
        <p:spPr>
          <a:xfrm>
            <a:off x="2701624" y="3906166"/>
            <a:ext cx="187020" cy="18897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1" name="Immagine 70">
            <a:extLst>
              <a:ext uri="{FF2B5EF4-FFF2-40B4-BE49-F238E27FC236}">
                <a16:creationId xmlns:a16="http://schemas.microsoft.com/office/drawing/2014/main" id="{AD5186FC-4003-444B-8729-7777B4DB5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38163"/>
            <a:ext cx="5823687" cy="4261233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4197354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/>
              <a:t>3.b Pose </a:t>
            </a:r>
            <a:r>
              <a:rPr lang="it-IT" dirty="0" err="1"/>
              <a:t>reconstruction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Function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sz="1600" dirty="0" err="1">
                <a:solidFill>
                  <a:srgbClr val="00B050"/>
                </a:solidFill>
                <a:latin typeface="Courier New" panose="02070309020205020404" pitchFamily="49" charset="0"/>
              </a:rPr>
              <a:t>PoseReconstruction</a:t>
            </a:r>
            <a:r>
              <a:rPr lang="it-IT" sz="1600" dirty="0">
                <a:solidFill>
                  <a:srgbClr val="00B050"/>
                </a:solidFill>
                <a:latin typeface="Courier New" panose="02070309020205020404" pitchFamily="49" charset="0"/>
              </a:rPr>
              <a:t>(</a:t>
            </a:r>
            <a:r>
              <a:rPr lang="it-IT" sz="1600" dirty="0" err="1">
                <a:solidFill>
                  <a:srgbClr val="00B050"/>
                </a:solidFill>
                <a:latin typeface="Courier New" panose="02070309020205020404" pitchFamily="49" charset="0"/>
              </a:rPr>
              <a:t>ImagePoints</a:t>
            </a:r>
            <a:r>
              <a:rPr lang="it-IT" sz="1600" dirty="0">
                <a:solidFill>
                  <a:srgbClr val="00B050"/>
                </a:solidFill>
                <a:latin typeface="Courier New" panose="02070309020205020404" pitchFamily="49" charset="0"/>
              </a:rPr>
              <a:t>)</a:t>
            </a:r>
            <a:r>
              <a:rPr lang="it-IT" sz="1200" dirty="0">
                <a:solidFill>
                  <a:srgbClr val="00B050"/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used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to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retrieve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the pose of the UAV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wrt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the UGV frame</a:t>
            </a:r>
          </a:p>
          <a:p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It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makes use of MATLAB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built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-in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function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sz="1600" dirty="0" err="1">
                <a:solidFill>
                  <a:srgbClr val="00B050"/>
                </a:solidFill>
                <a:latin typeface="Courier New" panose="02070309020205020404" pitchFamily="49" charset="0"/>
              </a:rPr>
              <a:t>estimateWorldCameraPose</a:t>
            </a:r>
            <a:r>
              <a:rPr lang="it-IT" sz="1600" dirty="0">
                <a:solidFill>
                  <a:srgbClr val="00B050"/>
                </a:solidFill>
              </a:rPr>
              <a:t> 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to solve the P4P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problem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(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better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than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our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hand-made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function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)</a:t>
            </a:r>
          </a:p>
          <a:p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Regarding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the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previous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example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:</a:t>
            </a:r>
          </a:p>
          <a:p>
            <a:endParaRPr lang="it-IT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03/02/2022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18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3B31646-C739-43E8-9EAF-8D3DE6EE16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3" t="64385" r="53186" b="6875"/>
          <a:stretch/>
        </p:blipFill>
        <p:spPr>
          <a:xfrm>
            <a:off x="2263807" y="3792413"/>
            <a:ext cx="3213716" cy="24679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AE5B0882-66B2-4F53-BCFE-F84F0EF21587}"/>
                  </a:ext>
                </a:extLst>
              </p:cNvPr>
              <p:cNvSpPr txBox="1"/>
              <p:nvPr/>
            </p:nvSpPr>
            <p:spPr>
              <a:xfrm>
                <a:off x="6184721" y="4749410"/>
                <a:ext cx="44403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it-IT" sz="3600" dirty="0">
                  <a:solidFill>
                    <a:schemeClr val="bg1">
                      <a:lumMod val="1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AE5B0882-66B2-4F53-BCFE-F84F0EF21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4721" y="4749410"/>
                <a:ext cx="444031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279FF56-6451-495F-8C9A-2F51A140F9C2}"/>
                  </a:ext>
                </a:extLst>
              </p:cNvPr>
              <p:cNvSpPr txBox="1"/>
              <p:nvPr/>
            </p:nvSpPr>
            <p:spPr>
              <a:xfrm>
                <a:off x="7473555" y="4383092"/>
                <a:ext cx="3595473" cy="12866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[0.5   0.5   0.8]</m:t>
                      </m:r>
                    </m:oMath>
                  </m:oMathPara>
                </a14:m>
                <a:endParaRPr lang="it-IT" b="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algn="ctr"/>
                <a:endParaRPr lang="it-IT" b="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0" i="1" smtClean="0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−0.707</m:t>
                                </m:r>
                              </m:e>
                              <m:e>
                                <m: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0.707</m:t>
                                </m:r>
                              </m:e>
                              <m:e>
                                <m: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−0.707</m:t>
                                </m:r>
                              </m:e>
                              <m:e>
                                <m: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−0.707</m:t>
                                </m:r>
                              </m:e>
                              <m:e>
                                <m: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it-IT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it-IT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it-IT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=225°</m:t>
                      </m:r>
                    </m:oMath>
                  </m:oMathPara>
                </a14:m>
                <a:br>
                  <a:rPr lang="it-IT" b="0" dirty="0">
                    <a:solidFill>
                      <a:schemeClr val="bg1">
                        <a:lumMod val="10000"/>
                      </a:schemeClr>
                    </a:solidFill>
                  </a:rPr>
                </a:br>
                <a:endParaRPr lang="it-IT" dirty="0">
                  <a:solidFill>
                    <a:schemeClr val="bg1">
                      <a:lumMod val="1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279FF56-6451-495F-8C9A-2F51A140F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555" y="4383092"/>
                <a:ext cx="3595473" cy="12866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9318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/>
              <a:t>4. Consensus on </a:t>
            </a:r>
            <a:r>
              <a:rPr lang="it-IT" dirty="0" err="1"/>
              <a:t>measurements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testo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03/02/2022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7927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3FDB8A-CB8A-4383-BBE5-E06364483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04875"/>
          </a:xfrm>
        </p:spPr>
        <p:txBody>
          <a:bodyPr/>
          <a:lstStyle/>
          <a:p>
            <a:r>
              <a:rPr lang="it-IT" dirty="0" err="1"/>
              <a:t>Summary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8B71B0-D3F7-4A25-81D4-496D6CD9E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90675"/>
            <a:ext cx="9601200" cy="4581525"/>
          </a:xfrm>
        </p:spPr>
        <p:txBody>
          <a:bodyPr/>
          <a:lstStyle/>
          <a:p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Introduction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to the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problem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,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applications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and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proposed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solution</a:t>
            </a:r>
            <a:endParaRPr lang="it-IT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Full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description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of project,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methods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and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assumptions</a:t>
            </a:r>
            <a:endParaRPr lang="it-IT" dirty="0">
              <a:solidFill>
                <a:schemeClr val="bg1">
                  <a:lumMod val="10000"/>
                </a:schemeClr>
              </a:solidFill>
            </a:endParaRPr>
          </a:p>
          <a:p>
            <a:pPr lvl="1"/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Simulink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models, controllers and test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trajectories</a:t>
            </a:r>
            <a:endParaRPr lang="it-IT" dirty="0">
              <a:solidFill>
                <a:schemeClr val="bg1">
                  <a:lumMod val="10000"/>
                </a:schemeClr>
              </a:solidFill>
            </a:endParaRPr>
          </a:p>
          <a:p>
            <a:pPr lvl="1"/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Consensus on the UAV network</a:t>
            </a:r>
          </a:p>
          <a:p>
            <a:pPr lvl="1"/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Camera model and pose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reconstruction</a:t>
            </a:r>
            <a:endParaRPr lang="it-IT" dirty="0">
              <a:solidFill>
                <a:schemeClr val="bg1">
                  <a:lumMod val="10000"/>
                </a:schemeClr>
              </a:solidFill>
            </a:endParaRPr>
          </a:p>
          <a:p>
            <a:pPr lvl="1"/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Consensus on camera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measurements</a:t>
            </a:r>
            <a:endParaRPr lang="it-IT" dirty="0">
              <a:solidFill>
                <a:schemeClr val="bg1">
                  <a:lumMod val="10000"/>
                </a:schemeClr>
              </a:solidFill>
            </a:endParaRPr>
          </a:p>
          <a:p>
            <a:pPr lvl="1"/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Generation of UAV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trajectories</a:t>
            </a:r>
            <a:endParaRPr lang="it-IT" dirty="0">
              <a:solidFill>
                <a:schemeClr val="bg1">
                  <a:lumMod val="10000"/>
                </a:schemeClr>
              </a:solidFill>
            </a:endParaRPr>
          </a:p>
          <a:p>
            <a:pPr lvl="1"/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Extra (Communications, faults, etc.)</a:t>
            </a:r>
          </a:p>
          <a:p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Results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and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issues</a:t>
            </a:r>
            <a:endParaRPr lang="it-IT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Future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developments</a:t>
            </a:r>
            <a:endParaRPr lang="it-IT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B7AC382-93CE-480D-88A4-C119E020C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0B6E-BB4F-4361-B735-20CE14D53345}" type="datetime1">
              <a:rPr lang="it-IT" smtClean="0"/>
              <a:t>03/02/2022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62A9F86-C0C2-4BB6-982C-9B452428D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Università degli Studi di Padova - </a:t>
            </a:r>
            <a:r>
              <a:rPr lang="it-IT" dirty="0" err="1"/>
              <a:t>Robotics</a:t>
            </a:r>
            <a:r>
              <a:rPr lang="it-IT" dirty="0"/>
              <a:t>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9AB062-DA5F-48DC-AD81-95FDABB8C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2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DEED3BE-F01A-4756-A829-9291DCFB56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67" t="55704" r="29583" b="11408"/>
          <a:stretch/>
        </p:blipFill>
        <p:spPr>
          <a:xfrm>
            <a:off x="6997506" y="3881437"/>
            <a:ext cx="4950460" cy="22555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397843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/>
              <a:t>5. Generation of </a:t>
            </a:r>
            <a:r>
              <a:rPr lang="it-IT" dirty="0" err="1"/>
              <a:t>trajectories</a:t>
            </a:r>
            <a:r>
              <a:rPr lang="it-IT" dirty="0"/>
              <a:t> (UAV)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testo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03/02/2022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0846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/>
              <a:t>6. Extra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testo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03/02/2022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445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5B504E-B198-4D03-933E-EBD29F10F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287" y="2867024"/>
            <a:ext cx="9115425" cy="1123951"/>
          </a:xfrm>
        </p:spPr>
        <p:txBody>
          <a:bodyPr>
            <a:normAutofit/>
          </a:bodyPr>
          <a:lstStyle/>
          <a:p>
            <a:pPr algn="ctr"/>
            <a:r>
              <a:rPr lang="it-IT" sz="6600" dirty="0" err="1"/>
              <a:t>Results</a:t>
            </a:r>
            <a:r>
              <a:rPr lang="it-IT" sz="6600" dirty="0"/>
              <a:t> and </a:t>
            </a:r>
            <a:r>
              <a:rPr lang="it-IT" sz="6600" dirty="0" err="1"/>
              <a:t>issues</a:t>
            </a:r>
            <a:endParaRPr lang="it-IT" sz="6600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A42C8C4-1B7C-4BF3-AD22-2E8B64334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039FA-8CA8-4B25-9523-2C7E697FABF7}" type="datetime1">
              <a:rPr lang="it-IT" smtClean="0"/>
              <a:t>03/02/2022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C28B4F4-7F40-4569-A605-F6277E252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990B6D8-CC97-4A20-8EDA-0DF1E913E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6671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 err="1"/>
              <a:t>Results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testo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03/02/2022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2713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/>
              <a:t>Issues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testo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03/02/2022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4001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5B504E-B198-4D03-933E-EBD29F10F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287" y="2871787"/>
            <a:ext cx="9115425" cy="1114426"/>
          </a:xfrm>
        </p:spPr>
        <p:txBody>
          <a:bodyPr>
            <a:normAutofit/>
          </a:bodyPr>
          <a:lstStyle/>
          <a:p>
            <a:pPr algn="ctr"/>
            <a:r>
              <a:rPr lang="it-IT" sz="6600" dirty="0"/>
              <a:t>Future </a:t>
            </a:r>
            <a:r>
              <a:rPr lang="it-IT" sz="6600" dirty="0" err="1"/>
              <a:t>developments</a:t>
            </a:r>
            <a:endParaRPr lang="it-IT" sz="6600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A42C8C4-1B7C-4BF3-AD22-2E8B64334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039FA-8CA8-4B25-9523-2C7E697FABF7}" type="datetime1">
              <a:rPr lang="it-IT" smtClean="0"/>
              <a:t>03/02/2022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C28B4F4-7F40-4569-A605-F6277E252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990B6D8-CC97-4A20-8EDA-0DF1E913E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1850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 err="1"/>
              <a:t>Further</a:t>
            </a:r>
            <a:r>
              <a:rPr lang="it-IT" dirty="0"/>
              <a:t> </a:t>
            </a:r>
            <a:r>
              <a:rPr lang="it-IT" dirty="0" err="1"/>
              <a:t>development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testo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03/02/2022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7436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2025B8-09F5-462C-A067-7F7BFD291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2866785"/>
            <a:ext cx="8361229" cy="1124430"/>
          </a:xfrm>
        </p:spPr>
        <p:txBody>
          <a:bodyPr/>
          <a:lstStyle/>
          <a:p>
            <a:r>
              <a:rPr lang="it-IT" dirty="0"/>
              <a:t>Thank </a:t>
            </a:r>
            <a:r>
              <a:rPr lang="it-IT" dirty="0" err="1"/>
              <a:t>you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2514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 err="1"/>
              <a:t>Introduction</a:t>
            </a:r>
            <a:r>
              <a:rPr lang="it-IT" dirty="0"/>
              <a:t> and </a:t>
            </a:r>
            <a:r>
              <a:rPr lang="it-IT" dirty="0" err="1"/>
              <a:t>motivation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Problem: A formation of UAVs has to track a UGV evader, that is following its own trajectory</a:t>
            </a:r>
          </a:p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Each UAV is provided with a camera to retrieve its relative position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wrt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the UGV</a:t>
            </a:r>
          </a:p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Consensus used for:</a:t>
            </a:r>
          </a:p>
          <a:p>
            <a:pPr lvl="1"/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Formation control</a:t>
            </a:r>
          </a:p>
          <a:p>
            <a:pPr lvl="1"/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UGV motion estimation</a:t>
            </a:r>
          </a:p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Applicable whenever an independent agent has to be followed: motion picture industry, security…</a:t>
            </a:r>
            <a:endParaRPr lang="it-IT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03/02/2022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Università degli Studi di Padova - </a:t>
            </a:r>
            <a:r>
              <a:rPr lang="it-IT" dirty="0" err="1"/>
              <a:t>Robotics</a:t>
            </a:r>
            <a:r>
              <a:rPr lang="it-IT" dirty="0"/>
              <a:t>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0793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/>
              <a:t>Applications 1/2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657349"/>
            <a:ext cx="10029825" cy="44100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Cinema: how to recreate a car chase (or car spots)?</a:t>
            </a:r>
          </a:p>
          <a:p>
            <a:pPr lvl="1"/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Green screen – CGI</a:t>
            </a:r>
          </a:p>
          <a:p>
            <a:pPr lvl="1"/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Driven vehicles with staff on board – not safe</a:t>
            </a:r>
          </a:p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Our solution: markers (removable) + automatic drones for multiple framing</a:t>
            </a:r>
            <a:endParaRPr lang="it-IT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03/02/2022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Università degli Studi di Padova - </a:t>
            </a:r>
            <a:r>
              <a:rPr lang="it-IT" dirty="0" err="1"/>
              <a:t>Robotics</a:t>
            </a:r>
            <a:r>
              <a:rPr lang="it-IT" dirty="0"/>
              <a:t>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4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EB19E90-0594-4482-A2C8-5767825A8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324" y="3602750"/>
            <a:ext cx="4805847" cy="256675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905B079-8315-413A-B52F-48D20B6BC4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422"/>
          <a:stretch/>
        </p:blipFill>
        <p:spPr>
          <a:xfrm>
            <a:off x="6621472" y="3429000"/>
            <a:ext cx="5105843" cy="2857500"/>
          </a:xfrm>
          <a:prstGeom prst="rect">
            <a:avLst/>
          </a:prstGeom>
        </p:spPr>
      </p:pic>
      <p:sp>
        <p:nvSpPr>
          <p:cNvPr id="9" name="Croce 8">
            <a:extLst>
              <a:ext uri="{FF2B5EF4-FFF2-40B4-BE49-F238E27FC236}">
                <a16:creationId xmlns:a16="http://schemas.microsoft.com/office/drawing/2014/main" id="{47C68DD5-E394-4EE0-897F-C51CECDFCEC3}"/>
              </a:ext>
            </a:extLst>
          </p:cNvPr>
          <p:cNvSpPr/>
          <p:nvPr/>
        </p:nvSpPr>
        <p:spPr>
          <a:xfrm rot="1510225">
            <a:off x="6801394" y="3188860"/>
            <a:ext cx="1000125" cy="1009651"/>
          </a:xfrm>
          <a:prstGeom prst="plus">
            <a:avLst>
              <a:gd name="adj" fmla="val 49066"/>
            </a:avLst>
          </a:prstGeom>
          <a:solidFill>
            <a:srgbClr val="FFFFFF"/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roce 9">
            <a:extLst>
              <a:ext uri="{FF2B5EF4-FFF2-40B4-BE49-F238E27FC236}">
                <a16:creationId xmlns:a16="http://schemas.microsoft.com/office/drawing/2014/main" id="{8C69910C-4880-48F2-87EE-6E1B2641C09A}"/>
              </a:ext>
            </a:extLst>
          </p:cNvPr>
          <p:cNvSpPr/>
          <p:nvPr/>
        </p:nvSpPr>
        <p:spPr>
          <a:xfrm rot="21432224">
            <a:off x="9010122" y="3097924"/>
            <a:ext cx="1000125" cy="1009651"/>
          </a:xfrm>
          <a:prstGeom prst="plus">
            <a:avLst>
              <a:gd name="adj" fmla="val 48256"/>
            </a:avLst>
          </a:prstGeom>
          <a:solidFill>
            <a:srgbClr val="FFFFFF"/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78F19F49-E4D8-46D6-BE5C-382677262A1A}"/>
              </a:ext>
            </a:extLst>
          </p:cNvPr>
          <p:cNvSpPr/>
          <p:nvPr/>
        </p:nvSpPr>
        <p:spPr>
          <a:xfrm>
            <a:off x="7021879" y="3466183"/>
            <a:ext cx="201239" cy="94454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62BA8F93-A279-4E9F-946E-882EE4C5D345}"/>
              </a:ext>
            </a:extLst>
          </p:cNvPr>
          <p:cNvSpPr/>
          <p:nvPr/>
        </p:nvSpPr>
        <p:spPr>
          <a:xfrm>
            <a:off x="7287582" y="3928023"/>
            <a:ext cx="201239" cy="94454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CB848FEC-4DEB-4A6E-B56A-00CC5F150136}"/>
              </a:ext>
            </a:extLst>
          </p:cNvPr>
          <p:cNvSpPr/>
          <p:nvPr/>
        </p:nvSpPr>
        <p:spPr>
          <a:xfrm>
            <a:off x="7651512" y="3813144"/>
            <a:ext cx="201239" cy="94454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55AF9325-230F-4641-A114-DC575EEB2D81}"/>
              </a:ext>
            </a:extLst>
          </p:cNvPr>
          <p:cNvSpPr/>
          <p:nvPr/>
        </p:nvSpPr>
        <p:spPr>
          <a:xfrm>
            <a:off x="6672633" y="3560637"/>
            <a:ext cx="201239" cy="94454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84832544-A6D6-4A65-9356-B407716ED069}"/>
              </a:ext>
            </a:extLst>
          </p:cNvPr>
          <p:cNvSpPr/>
          <p:nvPr/>
        </p:nvSpPr>
        <p:spPr>
          <a:xfrm rot="21104863">
            <a:off x="9177109" y="3470131"/>
            <a:ext cx="201239" cy="94454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9715AEB4-5C1A-4F6E-B645-1D440FB9EC0B}"/>
              </a:ext>
            </a:extLst>
          </p:cNvPr>
          <p:cNvSpPr/>
          <p:nvPr/>
        </p:nvSpPr>
        <p:spPr>
          <a:xfrm rot="21104863">
            <a:off x="9907360" y="3513410"/>
            <a:ext cx="201239" cy="94454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A92C320E-E0D7-47B8-9B55-93F29650CD85}"/>
              </a:ext>
            </a:extLst>
          </p:cNvPr>
          <p:cNvSpPr/>
          <p:nvPr/>
        </p:nvSpPr>
        <p:spPr>
          <a:xfrm rot="21104863">
            <a:off x="9694648" y="3739462"/>
            <a:ext cx="201239" cy="94454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7A25E1B2-6260-4575-8BD5-9360B8D041D0}"/>
              </a:ext>
            </a:extLst>
          </p:cNvPr>
          <p:cNvSpPr/>
          <p:nvPr/>
        </p:nvSpPr>
        <p:spPr>
          <a:xfrm rot="21104863">
            <a:off x="8952779" y="3694925"/>
            <a:ext cx="201239" cy="94454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A5013BB8-094D-41CC-9602-14C519ADB915}"/>
              </a:ext>
            </a:extLst>
          </p:cNvPr>
          <p:cNvSpPr/>
          <p:nvPr/>
        </p:nvSpPr>
        <p:spPr>
          <a:xfrm>
            <a:off x="8050090" y="4363260"/>
            <a:ext cx="187020" cy="18897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8F62336F-E418-4A28-9CC1-3D2658013C5A}"/>
              </a:ext>
            </a:extLst>
          </p:cNvPr>
          <p:cNvSpPr/>
          <p:nvPr/>
        </p:nvSpPr>
        <p:spPr>
          <a:xfrm>
            <a:off x="8942312" y="4780322"/>
            <a:ext cx="187020" cy="18897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2D367EDF-9312-43BB-B435-4C12704C4A9F}"/>
              </a:ext>
            </a:extLst>
          </p:cNvPr>
          <p:cNvSpPr/>
          <p:nvPr/>
        </p:nvSpPr>
        <p:spPr>
          <a:xfrm>
            <a:off x="8849714" y="4079882"/>
            <a:ext cx="187020" cy="18897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DEF1C9A6-82DF-47A0-AF95-E13C6BEF0743}"/>
              </a:ext>
            </a:extLst>
          </p:cNvPr>
          <p:cNvSpPr/>
          <p:nvPr/>
        </p:nvSpPr>
        <p:spPr>
          <a:xfrm>
            <a:off x="8405801" y="4913891"/>
            <a:ext cx="187020" cy="18897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1861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/>
              <a:t>Applications 2/2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Security: police chase (need for high performance drones)</a:t>
            </a:r>
          </a:p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Need additional feature extraction and learning techniques for agent recognition </a:t>
            </a:r>
            <a:endParaRPr lang="it-IT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03/02/2022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Università degli Studi di Padova - </a:t>
            </a:r>
            <a:r>
              <a:rPr lang="it-IT" dirty="0" err="1"/>
              <a:t>Robotics</a:t>
            </a:r>
            <a:r>
              <a:rPr lang="it-IT" dirty="0"/>
              <a:t>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5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BDF5160-0D88-4EFB-8CFA-55E8EE29E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283" y="2769345"/>
            <a:ext cx="6388409" cy="3589677"/>
          </a:xfrm>
          <a:prstGeom prst="rect">
            <a:avLst/>
          </a:prstGeom>
        </p:spPr>
      </p:pic>
      <p:sp>
        <p:nvSpPr>
          <p:cNvPr id="8" name="Croce 7">
            <a:extLst>
              <a:ext uri="{FF2B5EF4-FFF2-40B4-BE49-F238E27FC236}">
                <a16:creationId xmlns:a16="http://schemas.microsoft.com/office/drawing/2014/main" id="{A75D197C-74C4-41CD-8A8F-049017D5603B}"/>
              </a:ext>
            </a:extLst>
          </p:cNvPr>
          <p:cNvSpPr/>
          <p:nvPr/>
        </p:nvSpPr>
        <p:spPr>
          <a:xfrm rot="1510225">
            <a:off x="7977678" y="3385709"/>
            <a:ext cx="611126" cy="584624"/>
          </a:xfrm>
          <a:prstGeom prst="plus">
            <a:avLst>
              <a:gd name="adj" fmla="val 49066"/>
            </a:avLst>
          </a:prstGeom>
          <a:solidFill>
            <a:srgbClr val="FFFFFF"/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9A32E115-0F00-4CCF-8654-CCF7C7B4DBAC}"/>
              </a:ext>
            </a:extLst>
          </p:cNvPr>
          <p:cNvSpPr/>
          <p:nvPr/>
        </p:nvSpPr>
        <p:spPr>
          <a:xfrm>
            <a:off x="8079054" y="3524248"/>
            <a:ext cx="149612" cy="74740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D69AEFF6-BB95-4333-9870-0B4803395307}"/>
              </a:ext>
            </a:extLst>
          </p:cNvPr>
          <p:cNvSpPr/>
          <p:nvPr/>
        </p:nvSpPr>
        <p:spPr>
          <a:xfrm>
            <a:off x="8283241" y="3847291"/>
            <a:ext cx="149612" cy="74740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F4BF5F2-B81E-4142-BFF2-D19A067AE80A}"/>
              </a:ext>
            </a:extLst>
          </p:cNvPr>
          <p:cNvSpPr/>
          <p:nvPr/>
        </p:nvSpPr>
        <p:spPr>
          <a:xfrm>
            <a:off x="8483677" y="3772551"/>
            <a:ext cx="149612" cy="74740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1619A0FA-3893-4833-87EB-77548E75C497}"/>
              </a:ext>
            </a:extLst>
          </p:cNvPr>
          <p:cNvSpPr/>
          <p:nvPr/>
        </p:nvSpPr>
        <p:spPr>
          <a:xfrm>
            <a:off x="7882368" y="3615771"/>
            <a:ext cx="149612" cy="74740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roce 12">
            <a:extLst>
              <a:ext uri="{FF2B5EF4-FFF2-40B4-BE49-F238E27FC236}">
                <a16:creationId xmlns:a16="http://schemas.microsoft.com/office/drawing/2014/main" id="{F2725188-C0D8-4AED-87D6-893E592FE3C3}"/>
              </a:ext>
            </a:extLst>
          </p:cNvPr>
          <p:cNvSpPr/>
          <p:nvPr/>
        </p:nvSpPr>
        <p:spPr>
          <a:xfrm rot="1510225">
            <a:off x="7851378" y="5018252"/>
            <a:ext cx="611126" cy="584624"/>
          </a:xfrm>
          <a:prstGeom prst="plus">
            <a:avLst>
              <a:gd name="adj" fmla="val 49066"/>
            </a:avLst>
          </a:prstGeom>
          <a:solidFill>
            <a:srgbClr val="FFFFFF"/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F2F56B68-257F-4C92-B6C4-D4F577483D34}"/>
              </a:ext>
            </a:extLst>
          </p:cNvPr>
          <p:cNvSpPr/>
          <p:nvPr/>
        </p:nvSpPr>
        <p:spPr>
          <a:xfrm>
            <a:off x="7952754" y="5156791"/>
            <a:ext cx="149612" cy="74740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DFF58603-A25D-477D-9A78-8D9664B0FA38}"/>
              </a:ext>
            </a:extLst>
          </p:cNvPr>
          <p:cNvSpPr/>
          <p:nvPr/>
        </p:nvSpPr>
        <p:spPr>
          <a:xfrm>
            <a:off x="8156941" y="5479834"/>
            <a:ext cx="149612" cy="74740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B2352346-8D7E-48A3-B36E-C96587E70A43}"/>
              </a:ext>
            </a:extLst>
          </p:cNvPr>
          <p:cNvSpPr/>
          <p:nvPr/>
        </p:nvSpPr>
        <p:spPr>
          <a:xfrm>
            <a:off x="8357377" y="5405094"/>
            <a:ext cx="149612" cy="74740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EFA79D1A-7B44-4E3E-AAB4-5AEDD9EC1A40}"/>
              </a:ext>
            </a:extLst>
          </p:cNvPr>
          <p:cNvSpPr/>
          <p:nvPr/>
        </p:nvSpPr>
        <p:spPr>
          <a:xfrm>
            <a:off x="7756068" y="5248314"/>
            <a:ext cx="149612" cy="74740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roce 17">
            <a:extLst>
              <a:ext uri="{FF2B5EF4-FFF2-40B4-BE49-F238E27FC236}">
                <a16:creationId xmlns:a16="http://schemas.microsoft.com/office/drawing/2014/main" id="{14A3514C-BDA3-4E5F-A403-2033064A8EEF}"/>
              </a:ext>
            </a:extLst>
          </p:cNvPr>
          <p:cNvSpPr/>
          <p:nvPr/>
        </p:nvSpPr>
        <p:spPr>
          <a:xfrm rot="21376224">
            <a:off x="10662994" y="4174741"/>
            <a:ext cx="611126" cy="584624"/>
          </a:xfrm>
          <a:prstGeom prst="plus">
            <a:avLst>
              <a:gd name="adj" fmla="val 49066"/>
            </a:avLst>
          </a:prstGeom>
          <a:solidFill>
            <a:srgbClr val="FFFFFF"/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16AC6445-BC4E-48E3-B867-6DA50DC643E2}"/>
              </a:ext>
            </a:extLst>
          </p:cNvPr>
          <p:cNvSpPr/>
          <p:nvPr/>
        </p:nvSpPr>
        <p:spPr>
          <a:xfrm>
            <a:off x="10719432" y="4366349"/>
            <a:ext cx="149612" cy="74740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E323A8CB-A266-436B-B2AD-48D5ED40E2C0}"/>
              </a:ext>
            </a:extLst>
          </p:cNvPr>
          <p:cNvSpPr/>
          <p:nvPr/>
        </p:nvSpPr>
        <p:spPr>
          <a:xfrm>
            <a:off x="11068070" y="4585294"/>
            <a:ext cx="149612" cy="74740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35AFFE49-2A82-454D-BFBF-F0860D784E70}"/>
              </a:ext>
            </a:extLst>
          </p:cNvPr>
          <p:cNvSpPr/>
          <p:nvPr/>
        </p:nvSpPr>
        <p:spPr>
          <a:xfrm>
            <a:off x="11210057" y="4411715"/>
            <a:ext cx="149612" cy="74740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5CAC8F34-3B26-42FF-947F-939249C49224}"/>
              </a:ext>
            </a:extLst>
          </p:cNvPr>
          <p:cNvSpPr/>
          <p:nvPr/>
        </p:nvSpPr>
        <p:spPr>
          <a:xfrm>
            <a:off x="10579643" y="4564028"/>
            <a:ext cx="149612" cy="74740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43EA815B-F187-4448-9F52-034C780E64BA}"/>
              </a:ext>
            </a:extLst>
          </p:cNvPr>
          <p:cNvCxnSpPr/>
          <p:nvPr/>
        </p:nvCxnSpPr>
        <p:spPr>
          <a:xfrm>
            <a:off x="8283241" y="3772551"/>
            <a:ext cx="1056722" cy="114349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3683F87D-2C37-495B-9F47-BAC91A6800F5}"/>
              </a:ext>
            </a:extLst>
          </p:cNvPr>
          <p:cNvCxnSpPr>
            <a:cxnSpLocks/>
          </p:cNvCxnSpPr>
          <p:nvPr/>
        </p:nvCxnSpPr>
        <p:spPr>
          <a:xfrm flipV="1">
            <a:off x="8201787" y="5103800"/>
            <a:ext cx="1274578" cy="30129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477CC483-53F5-4AD0-9AC5-71E447D2997A}"/>
              </a:ext>
            </a:extLst>
          </p:cNvPr>
          <p:cNvCxnSpPr>
            <a:cxnSpLocks/>
          </p:cNvCxnSpPr>
          <p:nvPr/>
        </p:nvCxnSpPr>
        <p:spPr>
          <a:xfrm flipH="1">
            <a:off x="9778897" y="4512265"/>
            <a:ext cx="1163431" cy="4355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>
            <a:extLst>
              <a:ext uri="{FF2B5EF4-FFF2-40B4-BE49-F238E27FC236}">
                <a16:creationId xmlns:a16="http://schemas.microsoft.com/office/drawing/2014/main" id="{479F169C-5190-4B66-A211-544696AF41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29" t="17228" r="30712" b="42123"/>
          <a:stretch/>
        </p:blipFill>
        <p:spPr>
          <a:xfrm>
            <a:off x="898931" y="2843938"/>
            <a:ext cx="3275411" cy="2238117"/>
          </a:xfrm>
          <a:prstGeom prst="rect">
            <a:avLst/>
          </a:prstGeom>
        </p:spPr>
      </p:pic>
      <p:sp>
        <p:nvSpPr>
          <p:cNvPr id="32" name="Rettangolo 31">
            <a:extLst>
              <a:ext uri="{FF2B5EF4-FFF2-40B4-BE49-F238E27FC236}">
                <a16:creationId xmlns:a16="http://schemas.microsoft.com/office/drawing/2014/main" id="{45EDEFC5-CD8B-4FCB-9727-72121E2112DF}"/>
              </a:ext>
            </a:extLst>
          </p:cNvPr>
          <p:cNvSpPr/>
          <p:nvPr/>
        </p:nvSpPr>
        <p:spPr>
          <a:xfrm>
            <a:off x="2972896" y="3593040"/>
            <a:ext cx="491891" cy="50850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0CD470ED-8A67-4D9E-A1E2-40912E95251F}"/>
              </a:ext>
            </a:extLst>
          </p:cNvPr>
          <p:cNvSpPr/>
          <p:nvPr/>
        </p:nvSpPr>
        <p:spPr>
          <a:xfrm>
            <a:off x="1959842" y="4003764"/>
            <a:ext cx="491891" cy="50850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558A044F-1308-404C-B1EC-636E36A1BE69}"/>
              </a:ext>
            </a:extLst>
          </p:cNvPr>
          <p:cNvSpPr/>
          <p:nvPr/>
        </p:nvSpPr>
        <p:spPr>
          <a:xfrm>
            <a:off x="1311201" y="4309777"/>
            <a:ext cx="491891" cy="508501"/>
          </a:xfrm>
          <a:prstGeom prst="rect">
            <a:avLst/>
          </a:prstGeom>
          <a:noFill/>
          <a:ln>
            <a:solidFill>
              <a:srgbClr val="4BE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56CE92CE-BC1A-4C38-9C70-F12A95FC1C7E}"/>
              </a:ext>
            </a:extLst>
          </p:cNvPr>
          <p:cNvSpPr/>
          <p:nvPr/>
        </p:nvSpPr>
        <p:spPr>
          <a:xfrm>
            <a:off x="3722013" y="3630410"/>
            <a:ext cx="491891" cy="508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066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 err="1"/>
              <a:t>Proposed</a:t>
            </a:r>
            <a:r>
              <a:rPr lang="it-IT" dirty="0"/>
              <a:t> </a:t>
            </a:r>
            <a:r>
              <a:rPr lang="it-IT" dirty="0" err="1"/>
              <a:t>solution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Leader following strategy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only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for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orientation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(leader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kept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in front of UGV)</a:t>
            </a:r>
          </a:p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At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least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4 markers on the UGV to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retrieve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relative UAV-UGV position, and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keep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fixed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distance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wrt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the agent (P4P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problem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)</a:t>
            </a:r>
          </a:p>
          <a:p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Given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relative positions, the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drones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try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to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maximize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their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relative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distances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wrt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the 2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neighboring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drones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(no one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knows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how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many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drones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are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there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-&gt; Consensus).</a:t>
            </a:r>
            <a:br>
              <a:rPr lang="it-IT" dirty="0">
                <a:solidFill>
                  <a:schemeClr val="bg1">
                    <a:lumMod val="10000"/>
                  </a:schemeClr>
                </a:solidFill>
              </a:rPr>
            </a:br>
            <a:r>
              <a:rPr lang="it-IT" dirty="0" err="1">
                <a:solidFill>
                  <a:srgbClr val="FF0000"/>
                </a:solidFill>
              </a:rPr>
              <a:t>All</a:t>
            </a:r>
            <a:r>
              <a:rPr lang="it-IT" dirty="0">
                <a:solidFill>
                  <a:srgbClr val="FF0000"/>
                </a:solidFill>
              </a:rPr>
              <a:t> info on position </a:t>
            </a:r>
            <a:r>
              <a:rPr lang="it-IT" dirty="0" err="1">
                <a:solidFill>
                  <a:srgbClr val="FF0000"/>
                </a:solidFill>
              </a:rPr>
              <a:t>given</a:t>
            </a:r>
            <a:r>
              <a:rPr lang="it-IT" dirty="0">
                <a:solidFill>
                  <a:srgbClr val="FF0000"/>
                </a:solidFill>
              </a:rPr>
              <a:t> by the camera, </a:t>
            </a:r>
            <a:r>
              <a:rPr lang="it-IT" dirty="0" err="1">
                <a:solidFill>
                  <a:srgbClr val="FF0000"/>
                </a:solidFill>
              </a:rPr>
              <a:t>not</a:t>
            </a:r>
            <a:r>
              <a:rPr lang="it-IT" dirty="0">
                <a:solidFill>
                  <a:srgbClr val="FF0000"/>
                </a:solidFill>
              </a:rPr>
              <a:t> by </a:t>
            </a:r>
            <a:r>
              <a:rPr lang="it-IT" dirty="0" err="1">
                <a:solidFill>
                  <a:srgbClr val="FF0000"/>
                </a:solidFill>
              </a:rPr>
              <a:t>communications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between</a:t>
            </a:r>
            <a:r>
              <a:rPr lang="it-IT" dirty="0">
                <a:solidFill>
                  <a:srgbClr val="FF0000"/>
                </a:solidFill>
              </a:rPr>
              <a:t> single </a:t>
            </a:r>
            <a:r>
              <a:rPr lang="it-IT" dirty="0" err="1">
                <a:solidFill>
                  <a:srgbClr val="FF0000"/>
                </a:solidFill>
              </a:rPr>
              <a:t>drones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After the UGV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has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moved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,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each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drone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estimates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the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direction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of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motion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-&gt; new consensus for common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measurement</a:t>
            </a:r>
            <a:endParaRPr lang="it-IT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Common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motion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. After N steps,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repeat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consensus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03/02/2022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8048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5B504E-B198-4D03-933E-EBD29F10F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287" y="2871787"/>
            <a:ext cx="9115425" cy="1114426"/>
          </a:xfrm>
        </p:spPr>
        <p:txBody>
          <a:bodyPr>
            <a:normAutofit/>
          </a:bodyPr>
          <a:lstStyle/>
          <a:p>
            <a:pPr algn="ctr"/>
            <a:r>
              <a:rPr lang="it-IT" sz="6600" dirty="0"/>
              <a:t>The project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A42C8C4-1B7C-4BF3-AD22-2E8B64334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039FA-8CA8-4B25-9523-2C7E697FABF7}" type="datetime1">
              <a:rPr lang="it-IT" smtClean="0"/>
              <a:t>03/02/2022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C28B4F4-7F40-4569-A605-F6277E252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990B6D8-CC97-4A20-8EDA-0DF1E913E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90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/>
              <a:t>1.a </a:t>
            </a:r>
            <a:r>
              <a:rPr lang="it-IT" dirty="0" err="1"/>
              <a:t>Simulink</a:t>
            </a:r>
            <a:r>
              <a:rPr lang="it-IT" dirty="0"/>
              <a:t> models (UGV)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Trajectory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tracking controller with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approximate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linearization</a:t>
            </a:r>
            <a:endParaRPr lang="it-IT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03/02/2022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8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23201C1-E375-4464-83DC-8D6F4E8048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3" t="35019" r="3583" b="11647"/>
          <a:stretch/>
        </p:blipFill>
        <p:spPr>
          <a:xfrm>
            <a:off x="975360" y="2234753"/>
            <a:ext cx="11074400" cy="3454400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F42AD9DE-F9F9-4DAC-88BD-C89BF262C4E1}"/>
              </a:ext>
            </a:extLst>
          </p:cNvPr>
          <p:cNvSpPr/>
          <p:nvPr/>
        </p:nvSpPr>
        <p:spPr>
          <a:xfrm>
            <a:off x="4256266" y="2324954"/>
            <a:ext cx="1223188" cy="1607376"/>
          </a:xfrm>
          <a:prstGeom prst="rect">
            <a:avLst/>
          </a:prstGeom>
          <a:noFill/>
          <a:ln>
            <a:solidFill>
              <a:srgbClr val="4BE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062A57D-D833-4731-AB0B-17279ED436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3" t="31680" r="2334" b="7647"/>
          <a:stretch/>
        </p:blipFill>
        <p:spPr>
          <a:xfrm>
            <a:off x="4887676" y="3899746"/>
            <a:ext cx="7036480" cy="2545950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4BEB71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0B93012E-D2DB-4960-88A7-743B3768D774}"/>
              </a:ext>
            </a:extLst>
          </p:cNvPr>
          <p:cNvCxnSpPr>
            <a:cxnSpLocks/>
          </p:cNvCxnSpPr>
          <p:nvPr/>
        </p:nvCxnSpPr>
        <p:spPr>
          <a:xfrm>
            <a:off x="5459730" y="2324954"/>
            <a:ext cx="6464426" cy="1574792"/>
          </a:xfrm>
          <a:prstGeom prst="line">
            <a:avLst/>
          </a:prstGeom>
          <a:ln>
            <a:solidFill>
              <a:srgbClr val="4BEB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1054AE72-DA09-431F-B298-C3E5E34651DC}"/>
              </a:ext>
            </a:extLst>
          </p:cNvPr>
          <p:cNvCxnSpPr>
            <a:cxnSpLocks/>
          </p:cNvCxnSpPr>
          <p:nvPr/>
        </p:nvCxnSpPr>
        <p:spPr>
          <a:xfrm>
            <a:off x="4280535" y="3907436"/>
            <a:ext cx="607141" cy="2545950"/>
          </a:xfrm>
          <a:prstGeom prst="line">
            <a:avLst/>
          </a:prstGeom>
          <a:ln>
            <a:solidFill>
              <a:srgbClr val="4BEB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DF988FFF-704E-4FF6-8132-F8B9322244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602" t="30501" r="24751" b="7648"/>
          <a:stretch/>
        </p:blipFill>
        <p:spPr>
          <a:xfrm>
            <a:off x="8405916" y="1006525"/>
            <a:ext cx="3419140" cy="2573952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FF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DCADB07E-785C-42C6-9689-E4A6BB49B05C}"/>
              </a:ext>
            </a:extLst>
          </p:cNvPr>
          <p:cNvSpPr/>
          <p:nvPr/>
        </p:nvSpPr>
        <p:spPr>
          <a:xfrm>
            <a:off x="6226549" y="4396963"/>
            <a:ext cx="922968" cy="1498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A2F1B920-2BF4-4E6C-B0B4-019EA8E6D318}"/>
              </a:ext>
            </a:extLst>
          </p:cNvPr>
          <p:cNvCxnSpPr>
            <a:cxnSpLocks/>
          </p:cNvCxnSpPr>
          <p:nvPr/>
        </p:nvCxnSpPr>
        <p:spPr>
          <a:xfrm flipV="1">
            <a:off x="6274647" y="1006525"/>
            <a:ext cx="2131269" cy="3382749"/>
          </a:xfrm>
          <a:prstGeom prst="line">
            <a:avLst/>
          </a:prstGeom>
          <a:ln>
            <a:solidFill>
              <a:srgbClr val="FF57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C38A3785-C54C-49D8-93AA-193CCD459265}"/>
              </a:ext>
            </a:extLst>
          </p:cNvPr>
          <p:cNvCxnSpPr>
            <a:cxnSpLocks/>
          </p:cNvCxnSpPr>
          <p:nvPr/>
        </p:nvCxnSpPr>
        <p:spPr>
          <a:xfrm flipV="1">
            <a:off x="7169645" y="3588167"/>
            <a:ext cx="4649162" cy="2272436"/>
          </a:xfrm>
          <a:prstGeom prst="line">
            <a:avLst/>
          </a:prstGeom>
          <a:ln>
            <a:solidFill>
              <a:srgbClr val="FF57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84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249270" cy="800100"/>
          </a:xfrm>
        </p:spPr>
        <p:txBody>
          <a:bodyPr>
            <a:normAutofit/>
          </a:bodyPr>
          <a:lstStyle/>
          <a:p>
            <a:r>
              <a:rPr lang="it-IT" dirty="0"/>
              <a:t>1.a Controllers and </a:t>
            </a:r>
            <a:r>
              <a:rPr lang="it-IT" dirty="0" err="1"/>
              <a:t>trajectories</a:t>
            </a:r>
            <a:r>
              <a:rPr lang="it-IT" dirty="0"/>
              <a:t> (UGV) 1/2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F934A848-A37D-4860-8A9C-301D541201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657349"/>
                <a:ext cx="9601200" cy="4410075"/>
              </a:xfrm>
            </p:spPr>
            <p:txBody>
              <a:bodyPr/>
              <a:lstStyle/>
              <a:p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First, compute the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trajectory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error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in body frame:</a:t>
                </a:r>
              </a:p>
              <a:p>
                <a:endParaRPr lang="it-IT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it-IT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Then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,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apply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input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transformation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:</a:t>
                </a:r>
              </a:p>
              <a:p>
                <a:endParaRPr lang="it-IT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Where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i="1" dirty="0">
                    <a:solidFill>
                      <a:schemeClr val="bg1">
                        <a:lumMod val="10000"/>
                      </a:schemeClr>
                    </a:solidFill>
                  </a:rPr>
                  <a:t>u</a:t>
                </a:r>
                <a:r>
                  <a:rPr lang="it-IT" i="1" baseline="-25000" dirty="0">
                    <a:solidFill>
                      <a:schemeClr val="bg1">
                        <a:lumMod val="10000"/>
                      </a:schemeClr>
                    </a:solidFill>
                  </a:rPr>
                  <a:t>1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and </a:t>
                </a:r>
                <a:r>
                  <a:rPr lang="it-IT" i="1" dirty="0">
                    <a:solidFill>
                      <a:schemeClr val="bg1">
                        <a:lumMod val="10000"/>
                      </a:schemeClr>
                    </a:solidFill>
                  </a:rPr>
                  <a:t>u</a:t>
                </a:r>
                <a:r>
                  <a:rPr lang="it-IT" i="1" baseline="-25000" dirty="0">
                    <a:solidFill>
                      <a:schemeClr val="bg1">
                        <a:lumMod val="10000"/>
                      </a:schemeClr>
                    </a:solidFill>
                  </a:rPr>
                  <a:t>2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are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obtained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with a state feedback control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law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:</a:t>
                </a:r>
                <a:b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</a:b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			</a:t>
                </a:r>
                <a:b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</a:b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baseline="-25000" dirty="0">
                    <a:solidFill>
                      <a:schemeClr val="bg1">
                        <a:lumMod val="10000"/>
                      </a:schemeClr>
                    </a:solidFill>
                  </a:rPr>
                  <a:t>	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it-IT" baseline="-2500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So the dynamics are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linearized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F934A848-A37D-4860-8A9C-301D541201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657349"/>
                <a:ext cx="9601200" cy="4410075"/>
              </a:xfrm>
              <a:blipFill>
                <a:blip r:embed="rId2"/>
                <a:stretch>
                  <a:fillRect l="-571" t="-12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03/02/2022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9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8F09524-B10E-4BC3-B950-7F7274E660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61" t="66825" r="8689" b="5077"/>
          <a:stretch/>
        </p:blipFill>
        <p:spPr>
          <a:xfrm>
            <a:off x="3910613" y="2041864"/>
            <a:ext cx="4904913" cy="92973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2E74946-0DB2-47CA-9C86-1C07F95EB9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34" t="48875" r="30082" b="35019"/>
          <a:stretch/>
        </p:blipFill>
        <p:spPr>
          <a:xfrm>
            <a:off x="5138789" y="3333797"/>
            <a:ext cx="2233588" cy="55260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B6BD7B8E-4C03-4A9B-ACF0-E215CFBB8A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971" t="45168" r="17354" b="27008"/>
          <a:stretch/>
        </p:blipFill>
        <p:spPr>
          <a:xfrm>
            <a:off x="4578658" y="5239198"/>
            <a:ext cx="3187083" cy="100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663040"/>
      </p:ext>
    </p:extLst>
  </p:cSld>
  <p:clrMapOvr>
    <a:masterClrMapping/>
  </p:clrMapOvr>
</p:sld>
</file>

<file path=ppt/theme/theme1.xml><?xml version="1.0" encoding="utf-8"?>
<a:theme xmlns:a="http://schemas.openxmlformats.org/drawingml/2006/main" name="Ritaglio">
  <a:themeElements>
    <a:clrScheme name="Personalizzato 11">
      <a:dk1>
        <a:srgbClr val="B3071B"/>
      </a:dk1>
      <a:lt1>
        <a:srgbClr val="F2F2F2"/>
      </a:lt1>
      <a:dk2>
        <a:srgbClr val="B3071B"/>
      </a:dk2>
      <a:lt2>
        <a:srgbClr val="F2F2F2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Ritaglio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itaglio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TM10001105[[fn=Ritaglio]]</Template>
  <TotalTime>283</TotalTime>
  <Words>1335</Words>
  <Application>Microsoft Office PowerPoint</Application>
  <PresentationFormat>Widescreen</PresentationFormat>
  <Paragraphs>189</Paragraphs>
  <Slides>27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34" baseType="lpstr">
      <vt:lpstr>Arial</vt:lpstr>
      <vt:lpstr>Calibri</vt:lpstr>
      <vt:lpstr>Cambria Math</vt:lpstr>
      <vt:lpstr>Consolas Courier</vt:lpstr>
      <vt:lpstr>Courier New</vt:lpstr>
      <vt:lpstr>Franklin Gothic Book</vt:lpstr>
      <vt:lpstr>Ritaglio</vt:lpstr>
      <vt:lpstr>UAVs on ugv pursuit</vt:lpstr>
      <vt:lpstr>Summary</vt:lpstr>
      <vt:lpstr>Introduction and motivation</vt:lpstr>
      <vt:lpstr>Applications 1/2</vt:lpstr>
      <vt:lpstr>Applications 2/2</vt:lpstr>
      <vt:lpstr>Proposed solution</vt:lpstr>
      <vt:lpstr>The project</vt:lpstr>
      <vt:lpstr>1.a Simulink models (UGV)</vt:lpstr>
      <vt:lpstr>1.a Controllers and trajectories (UGV) 1/2</vt:lpstr>
      <vt:lpstr>1.a Controllers and trajectories (UGV) 2/2</vt:lpstr>
      <vt:lpstr>1.b Simulink models (UAV)</vt:lpstr>
      <vt:lpstr>1.b Controllers and trajectories (UAV) 1/3</vt:lpstr>
      <vt:lpstr>1.b Controllers and trajectories (UAV) 2/3</vt:lpstr>
      <vt:lpstr>1.b Controllers and trajectories (UAV) 3/3</vt:lpstr>
      <vt:lpstr>2. Consensus</vt:lpstr>
      <vt:lpstr>3.a Camera model 1/2</vt:lpstr>
      <vt:lpstr>3.a Camera model 2/2</vt:lpstr>
      <vt:lpstr>3.b Pose reconstruction</vt:lpstr>
      <vt:lpstr>4. Consensus on measurements</vt:lpstr>
      <vt:lpstr>5. Generation of trajectories (UAV)</vt:lpstr>
      <vt:lpstr>6. Extra</vt:lpstr>
      <vt:lpstr>Results and issues</vt:lpstr>
      <vt:lpstr>Results</vt:lpstr>
      <vt:lpstr>Issues</vt:lpstr>
      <vt:lpstr>Future developments</vt:lpstr>
      <vt:lpstr>Further development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UAV on ugv pursuit</dc:title>
  <dc:creator>Pastorello Edoardo</dc:creator>
  <cp:lastModifiedBy>Pastorello Edoardo</cp:lastModifiedBy>
  <cp:revision>10</cp:revision>
  <dcterms:created xsi:type="dcterms:W3CDTF">2022-02-01T10:57:40Z</dcterms:created>
  <dcterms:modified xsi:type="dcterms:W3CDTF">2022-02-03T13:20:58Z</dcterms:modified>
</cp:coreProperties>
</file>